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334311065" r:id="rId1"/>
  </p:sldMasterIdLst>
  <p:notesMasterIdLst>
    <p:notesMasterId r:id="rId40"/>
  </p:notesMasterIdLst>
  <p:sldIdLst>
    <p:sldId id="256" r:id="rId2"/>
    <p:sldId id="297" r:id="rId3"/>
    <p:sldId id="280" r:id="rId4"/>
    <p:sldId id="281" r:id="rId5"/>
    <p:sldId id="282" r:id="rId6"/>
    <p:sldId id="285" r:id="rId7"/>
    <p:sldId id="294" r:id="rId8"/>
    <p:sldId id="295" r:id="rId9"/>
    <p:sldId id="286" r:id="rId10"/>
    <p:sldId id="283" r:id="rId11"/>
    <p:sldId id="284" r:id="rId12"/>
    <p:sldId id="287" r:id="rId13"/>
    <p:sldId id="290" r:id="rId14"/>
    <p:sldId id="291" r:id="rId15"/>
    <p:sldId id="293" r:id="rId16"/>
    <p:sldId id="292" r:id="rId17"/>
    <p:sldId id="257" r:id="rId18"/>
    <p:sldId id="258" r:id="rId19"/>
    <p:sldId id="259" r:id="rId20"/>
    <p:sldId id="260" r:id="rId21"/>
    <p:sldId id="261" r:id="rId22"/>
    <p:sldId id="262" r:id="rId23"/>
    <p:sldId id="263" r:id="rId24"/>
    <p:sldId id="265" r:id="rId25"/>
    <p:sldId id="296" r:id="rId26"/>
    <p:sldId id="266" r:id="rId27"/>
    <p:sldId id="267" r:id="rId28"/>
    <p:sldId id="269" r:id="rId29"/>
    <p:sldId id="270" r:id="rId30"/>
    <p:sldId id="271" r:id="rId31"/>
    <p:sldId id="278" r:id="rId32"/>
    <p:sldId id="279" r:id="rId33"/>
    <p:sldId id="272" r:id="rId34"/>
    <p:sldId id="273" r:id="rId35"/>
    <p:sldId id="274" r:id="rId36"/>
    <p:sldId id="275" r:id="rId37"/>
    <p:sldId id="276" r:id="rId38"/>
    <p:sldId id="277" r:id="rId3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4444"/>
    <a:srgbClr val="9F2D9C"/>
    <a:srgbClr val="C82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324" autoAdjust="0"/>
  </p:normalViewPr>
  <p:slideViewPr>
    <p:cSldViewPr>
      <p:cViewPr>
        <p:scale>
          <a:sx n="80" d="100"/>
          <a:sy n="80" d="100"/>
        </p:scale>
        <p:origin x="282" y="16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30.243"/>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0 1,'519'0,"-431"4,92 16,77 3,-238-23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31.724"/>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0 1,'83'0,"290"6,331 52,1 19,-115-2,216 24,-4-55,-692-44,134-17,-231 15,-9 2,1 0,-1-1,1 0,-1 0,0 0,1 0,-1-1,0 1,0-1,5-3,-5-2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32.806"/>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723 79,'0'-1,"0"0,0 0,0-1,1 1,-1 0,0 0,1 0,-1 0,1 0,-1 0,1 0,0 0,-1 0,1 0,0 0,0 0,0 0,0 0,0 0,0 1,0-1,0 0,0 1,0-1,0 1,0-1,2 1,3-3,1 2,1-1,10-1,-12 3,102-10,126 6,-140 4,24 0,318-5,0-18,-419 22,-16 0,-3 1,-25 2,-131 18,-316 32,-199-29,1-24,574 1,51 1,33 0,0-1,1 0,-26-4,39 4,0-1,0 1,0 0,0 0,0 0,0 0,0 0,0 0,0 0,0 0,0 0,0 0,0 0,0 0,0 0,0 0,0 0,0 0,0 0,0 0,0-1,0 1,0 0,0 0,0 0,0 0,0 0,0 0,0 0,0 0,0 0,0 0,0 0,0 0,0 0,0 0,0 0,0 0,0 0,0 0,0-1,0 1,0 0,0 0,0 0,0 0,-1 0,1 0,0 0,0 0,0 0,0 0,0 0,0 0,0 0,0 0,0 0,0 0,0 0,0 0,0 0,0 0,-1 0,11-3,23-2,47-2,-38 4,1106-40,-1135 43,448-12,-442 10,-31 2,-483-1,245 2,211-1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39.177"/>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40.438"/>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14,'0'0,"0"-1,0 1,1-1,-1 1,0-1,0 0,1 1,-1-1,0 1,1-1,-1 1,1 0,-1-1,0 1,1-1,-1 1,1 0,-1-1,1 1,0 0,-1-1,1 1,-1 0,1 0,-1 0,1 0,0-1,0 1,22-2,-19 2,423 1,273 36,-313-14,-147-10,297 15,-3-27,-516-2,34-1,103-16,-123 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41.61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0 190,'194'-10,"-60"1,682-6,-138 5,-495 4,51-3,-206 9,-22 0,0 0,1 0,-1-1,8-1,-28 4,-1-1,-19 0,1 0,-570-3,7-60,103-7,619 72,-69-3,-16 0,-7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42.16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42.652"/>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0:13:43.251"/>
    </inkml:context>
    <inkml:brush xml:id="br0">
      <inkml:brushProperty name="width" value="0.5" units="cm"/>
      <inkml:brushProperty name="height" value="1" units="cm"/>
      <inkml:brushProperty name="color" value="#FFFFFF"/>
      <inkml:brushProperty name="tip" value="rectangle"/>
      <inkml:brushProperty name="rasterOp" value="maskPen"/>
      <inkml:brushProperty name="ignorePressur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636B6E-BC73-47F0-92AC-9033D4365680}" type="datetimeFigureOut">
              <a:rPr lang="en-US" smtClean="0"/>
              <a:t>3/30/2022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4F8682-1B81-4A7F-A193-C99F5C7AEC81}" type="slidenum">
              <a:rPr lang="en-US" smtClean="0"/>
              <a:t>‹#›</a:t>
            </a:fld>
            <a:endParaRPr lang="en-US"/>
          </a:p>
        </p:txBody>
      </p:sp>
    </p:spTree>
    <p:extLst>
      <p:ext uri="{BB962C8B-B14F-4D97-AF65-F5344CB8AC3E}">
        <p14:creationId xmlns:p14="http://schemas.microsoft.com/office/powerpoint/2010/main" val="604901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1171A"/>
                </a:solidFill>
                <a:effectLst/>
                <a:latin typeface="-apple-system"/>
              </a:rPr>
              <a:t>B - Non-dominated solutions and the Pareto frontier</a:t>
            </a:r>
          </a:p>
          <a:p>
            <a:pPr algn="l"/>
            <a:r>
              <a:rPr lang="en-US" b="0" i="0" dirty="0">
                <a:solidFill>
                  <a:srgbClr val="000000"/>
                </a:solidFill>
                <a:effectLst/>
                <a:latin typeface="-apple-system"/>
              </a:rPr>
              <a:t>Generally, in multi-objective optimization there is a single best solution for each objective value. However, in all the other objective values this solution might not fare that well. Therefore, in multi-objective optimization, the non-dominated solutions are the ones that form the set of most interesting solutions. Each solution will exhibit some type of trade-off, which cannot be decided a priori (i.e. combined into a single fitness value) but needs to be explored a </a:t>
            </a:r>
            <a:r>
              <a:rPr lang="en-US" b="0" i="0" dirty="0" err="1">
                <a:solidFill>
                  <a:srgbClr val="000000"/>
                </a:solidFill>
                <a:effectLst/>
                <a:latin typeface="-apple-system"/>
              </a:rPr>
              <a:t>posteori</a:t>
            </a:r>
            <a:r>
              <a:rPr lang="en-US" b="0" i="0" dirty="0">
                <a:solidFill>
                  <a:srgbClr val="000000"/>
                </a:solidFill>
                <a:effectLst/>
                <a:latin typeface="-apple-system"/>
              </a:rPr>
              <a:t>. </a:t>
            </a:r>
          </a:p>
          <a:p>
            <a:pPr algn="l"/>
            <a:r>
              <a:rPr lang="en-US" b="0" i="0" dirty="0">
                <a:solidFill>
                  <a:srgbClr val="000000"/>
                </a:solidFill>
                <a:effectLst/>
                <a:latin typeface="-apple-system"/>
              </a:rPr>
              <a:t>For multi-objective optimizations with m as number of objectives, each solution can be located based on its objective values in an m-dimensional space. </a:t>
            </a:r>
          </a:p>
          <a:p>
            <a:pPr algn="l"/>
            <a:r>
              <a:rPr lang="en-US" b="0" i="0" dirty="0">
                <a:solidFill>
                  <a:srgbClr val="000000"/>
                </a:solidFill>
                <a:effectLst/>
                <a:latin typeface="-apple-system"/>
              </a:rPr>
              <a:t>A solution S1 </a:t>
            </a:r>
            <a:r>
              <a:rPr lang="en-US" b="0" i="1" dirty="0">
                <a:solidFill>
                  <a:srgbClr val="000000"/>
                </a:solidFill>
                <a:effectLst/>
                <a:latin typeface="-apple-system"/>
              </a:rPr>
              <a:t>dominates</a:t>
            </a:r>
            <a:r>
              <a:rPr lang="en-US" b="0" i="0" dirty="0">
                <a:solidFill>
                  <a:srgbClr val="000000"/>
                </a:solidFill>
                <a:effectLst/>
                <a:latin typeface="-apple-system"/>
              </a:rPr>
              <a:t> a solution S2 if </a:t>
            </a:r>
            <a:r>
              <a:rPr lang="en-US" b="0" i="1" dirty="0">
                <a:solidFill>
                  <a:srgbClr val="000000"/>
                </a:solidFill>
                <a:effectLst/>
                <a:latin typeface="-apple-system"/>
              </a:rPr>
              <a:t>all</a:t>
            </a:r>
            <a:r>
              <a:rPr lang="en-US" b="0" i="0" dirty="0">
                <a:solidFill>
                  <a:srgbClr val="000000"/>
                </a:solidFill>
                <a:effectLst/>
                <a:latin typeface="-apple-system"/>
              </a:rPr>
              <a:t> of S1’s objective values are better than the corresponding objective values of solution S2.</a:t>
            </a:r>
          </a:p>
          <a:p>
            <a:pPr algn="l"/>
            <a:r>
              <a:rPr lang="en-US" b="0" i="0" dirty="0">
                <a:solidFill>
                  <a:srgbClr val="000000"/>
                </a:solidFill>
                <a:effectLst/>
                <a:latin typeface="-apple-system"/>
              </a:rPr>
              <a:t>A solution S1 is </a:t>
            </a:r>
            <a:r>
              <a:rPr lang="en-US" b="0" i="1" dirty="0">
                <a:solidFill>
                  <a:srgbClr val="000000"/>
                </a:solidFill>
                <a:effectLst/>
                <a:latin typeface="-apple-system"/>
              </a:rPr>
              <a:t>dominated</a:t>
            </a:r>
            <a:r>
              <a:rPr lang="en-US" b="0" i="0" dirty="0">
                <a:solidFill>
                  <a:srgbClr val="000000"/>
                </a:solidFill>
                <a:effectLst/>
                <a:latin typeface="-apple-system"/>
              </a:rPr>
              <a:t> by a solution S3 if </a:t>
            </a:r>
            <a:r>
              <a:rPr lang="en-US" b="0" i="1" dirty="0">
                <a:solidFill>
                  <a:srgbClr val="000000"/>
                </a:solidFill>
                <a:effectLst/>
                <a:latin typeface="-apple-system"/>
              </a:rPr>
              <a:t>all</a:t>
            </a:r>
            <a:r>
              <a:rPr lang="en-US" b="0" i="0" dirty="0">
                <a:solidFill>
                  <a:srgbClr val="000000"/>
                </a:solidFill>
                <a:effectLst/>
                <a:latin typeface="-apple-system"/>
              </a:rPr>
              <a:t> of S3’s objective values are better than the corresponding objective values of S1.</a:t>
            </a:r>
          </a:p>
          <a:p>
            <a:pPr algn="l"/>
            <a:r>
              <a:rPr lang="en-US" b="0" i="0" dirty="0">
                <a:solidFill>
                  <a:srgbClr val="000000"/>
                </a:solidFill>
                <a:effectLst/>
                <a:latin typeface="-apple-system"/>
              </a:rPr>
              <a:t>A </a:t>
            </a:r>
            <a:r>
              <a:rPr lang="en-US" b="0" i="1" dirty="0">
                <a:solidFill>
                  <a:srgbClr val="000000"/>
                </a:solidFill>
                <a:effectLst/>
                <a:latin typeface="-apple-system"/>
              </a:rPr>
              <a:t>non-dominated</a:t>
            </a:r>
            <a:r>
              <a:rPr lang="en-US" b="0" i="0" dirty="0">
                <a:solidFill>
                  <a:srgbClr val="000000"/>
                </a:solidFill>
                <a:effectLst/>
                <a:latin typeface="-apple-system"/>
              </a:rPr>
              <a:t> solution S3 is a solution that is not dominated by any other solution S</a:t>
            </a:r>
            <a:r>
              <a:rPr lang="en-US" b="0" i="1" dirty="0">
                <a:solidFill>
                  <a:srgbClr val="000000"/>
                </a:solidFill>
                <a:effectLst/>
                <a:latin typeface="-apple-system"/>
              </a:rPr>
              <a:t>N</a:t>
            </a:r>
            <a:r>
              <a:rPr lang="en-US" b="0" i="0" dirty="0">
                <a:solidFill>
                  <a:srgbClr val="000000"/>
                </a:solidFill>
                <a:effectLst/>
                <a:latin typeface="-apple-system"/>
              </a:rPr>
              <a:t>. Note that this does not mean that a non-dominated solution S3 performs better in all objectives than all other solutions. It only means that there is no other solution S</a:t>
            </a:r>
            <a:r>
              <a:rPr lang="en-US" b="0" i="1" dirty="0">
                <a:solidFill>
                  <a:srgbClr val="000000"/>
                </a:solidFill>
                <a:effectLst/>
                <a:latin typeface="-apple-system"/>
              </a:rPr>
              <a:t>N</a:t>
            </a:r>
            <a:r>
              <a:rPr lang="en-US" b="0" i="0" dirty="0">
                <a:solidFill>
                  <a:srgbClr val="000000"/>
                </a:solidFill>
                <a:effectLst/>
                <a:latin typeface="-apple-system"/>
              </a:rPr>
              <a:t> that performs better in all objectives than the non-dominated solution S3. Another solution S4, that performs better in at least one objective is neither dominated by nor does it dominate solution S3. However, we cannot know whether S4 itself is non-dominated, or whether there are other solutions that dominate S4. For that we have to perform a Pareto-dominance check for S4, effectively  comparing S4’s fitness values with the fitness values of all other solutions. </a:t>
            </a:r>
          </a:p>
          <a:p>
            <a:pPr algn="l"/>
            <a:r>
              <a:rPr lang="en-US" b="0" i="0" dirty="0">
                <a:solidFill>
                  <a:srgbClr val="000000"/>
                </a:solidFill>
                <a:effectLst/>
                <a:latin typeface="-apple-system"/>
              </a:rPr>
              <a:t>Note that this other solution (e.g. S4 in relation to S3) and all other solutions for which some objective values are better and some worse fall out of both areas of Pareto-dominance (i.e. dominated by S3 or dominating S3). These other solutions are in an indifferent Pareto-dominance state to the solution with which they are compared.</a:t>
            </a:r>
          </a:p>
          <a:p>
            <a:endParaRPr lang="en-US" dirty="0"/>
          </a:p>
          <a:p>
            <a:endParaRPr lang="en-US" dirty="0"/>
          </a:p>
        </p:txBody>
      </p:sp>
      <p:sp>
        <p:nvSpPr>
          <p:cNvPr id="4" name="Slide Number Placeholder 3"/>
          <p:cNvSpPr>
            <a:spLocks noGrp="1"/>
          </p:cNvSpPr>
          <p:nvPr>
            <p:ph type="sldNum" sz="quarter" idx="5"/>
          </p:nvPr>
        </p:nvSpPr>
        <p:spPr/>
        <p:txBody>
          <a:bodyPr/>
          <a:lstStyle/>
          <a:p>
            <a:fld id="{EB4F8682-1B81-4A7F-A193-C99F5C7AEC81}" type="slidenum">
              <a:rPr lang="en-US" smtClean="0"/>
              <a:t>34</a:t>
            </a:fld>
            <a:endParaRPr lang="en-US"/>
          </a:p>
        </p:txBody>
      </p:sp>
    </p:spTree>
    <p:extLst>
      <p:ext uri="{BB962C8B-B14F-4D97-AF65-F5344CB8AC3E}">
        <p14:creationId xmlns:p14="http://schemas.microsoft.com/office/powerpoint/2010/main" val="3043353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C745D69F-2605-4512-B6B0-AF4AB8AEF1B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1B950827-48F8-4A97-BD62-1C6546F9AB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F5C3390-E38B-429E-AD51-65BB61FF9F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671328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5DF12CB-7A88-4E11-BE8A-3154E80BF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CD1B4D09-A078-4811-B874-6F7DB6D55A3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2A4A1C73-2E1A-46D9-B35B-CCF66970DA68}"/>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59260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2">
            <a:extLst>
              <a:ext uri="{FF2B5EF4-FFF2-40B4-BE49-F238E27FC236}">
                <a16:creationId xmlns:a16="http://schemas.microsoft.com/office/drawing/2014/main" id="{FC5328B2-6FB5-429C-9A66-7744A46CFBE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50AFC9D2-16CF-420B-917C-A8FAE578178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66E418F-6847-4621-8AB1-1F333C6A41C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405405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9F9CAA3A-198A-4BBB-A71A-59C01874B4C7}"/>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6" name="Rectangle 3">
            <a:extLst>
              <a:ext uri="{FF2B5EF4-FFF2-40B4-BE49-F238E27FC236}">
                <a16:creationId xmlns:a16="http://schemas.microsoft.com/office/drawing/2014/main" id="{0F19A0CC-62F5-47F6-A74A-DE23C33C5DCA}"/>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86AFCE37-E5E8-40FE-BD2F-A66250B138A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132108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0B1DAA81-519C-40C3-B2B2-D0589463BC8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8" name="Rectangle 3">
            <a:extLst>
              <a:ext uri="{FF2B5EF4-FFF2-40B4-BE49-F238E27FC236}">
                <a16:creationId xmlns:a16="http://schemas.microsoft.com/office/drawing/2014/main" id="{C51C0790-1BDE-443A-9C68-4B375F534BCE}"/>
              </a:ext>
            </a:extLst>
          </p:cNvPr>
          <p:cNvSpPr>
            <a:spLocks noGrp="1" noChangeArrowheads="1"/>
          </p:cNvSpPr>
          <p:nvPr>
            <p:ph type="ftr" sz="quarter" idx="11"/>
          </p:nvPr>
        </p:nvSpPr>
        <p:spPr>
          <a:ln/>
        </p:spPr>
        <p:txBody>
          <a:bodyPr/>
          <a:lstStyle>
            <a:lvl1pPr>
              <a:defRPr/>
            </a:lvl1pPr>
          </a:lstStyle>
          <a:p>
            <a:endParaRPr lang="en-US"/>
          </a:p>
        </p:txBody>
      </p:sp>
      <p:sp>
        <p:nvSpPr>
          <p:cNvPr id="9" name="Rectangle 4">
            <a:extLst>
              <a:ext uri="{FF2B5EF4-FFF2-40B4-BE49-F238E27FC236}">
                <a16:creationId xmlns:a16="http://schemas.microsoft.com/office/drawing/2014/main" id="{B6D5107D-2FD4-4233-9E1A-CA8EC4FDF8BE}"/>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439360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0CE051-B233-4EDB-81D2-2448D3346E2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4" name="Rectangle 3">
            <a:extLst>
              <a:ext uri="{FF2B5EF4-FFF2-40B4-BE49-F238E27FC236}">
                <a16:creationId xmlns:a16="http://schemas.microsoft.com/office/drawing/2014/main" id="{350BD90F-F440-48AC-AE4B-5A7B2B554BE2}"/>
              </a:ext>
            </a:extLst>
          </p:cNvPr>
          <p:cNvSpPr>
            <a:spLocks noGrp="1" noChangeArrowheads="1"/>
          </p:cNvSpPr>
          <p:nvPr>
            <p:ph type="ftr" sz="quarter" idx="11"/>
          </p:nvPr>
        </p:nvSpPr>
        <p:spPr>
          <a:ln/>
        </p:spPr>
        <p:txBody>
          <a:bodyPr/>
          <a:lstStyle>
            <a:lvl1pPr>
              <a:defRPr/>
            </a:lvl1pPr>
          </a:lstStyle>
          <a:p>
            <a:endParaRPr lang="en-US"/>
          </a:p>
        </p:txBody>
      </p:sp>
      <p:sp>
        <p:nvSpPr>
          <p:cNvPr id="5" name="Rectangle 4">
            <a:extLst>
              <a:ext uri="{FF2B5EF4-FFF2-40B4-BE49-F238E27FC236}">
                <a16:creationId xmlns:a16="http://schemas.microsoft.com/office/drawing/2014/main" id="{13DCE31A-C65E-4397-BAF4-FAE527BDE385}"/>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131576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096E1BF-E652-42F4-81DF-510105656FC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3" name="Rectangle 3">
            <a:extLst>
              <a:ext uri="{FF2B5EF4-FFF2-40B4-BE49-F238E27FC236}">
                <a16:creationId xmlns:a16="http://schemas.microsoft.com/office/drawing/2014/main" id="{D9FDC2E8-6585-481C-AA6C-63978FCFBFE4}"/>
              </a:ext>
            </a:extLst>
          </p:cNvPr>
          <p:cNvSpPr>
            <a:spLocks noGrp="1" noChangeArrowheads="1"/>
          </p:cNvSpPr>
          <p:nvPr>
            <p:ph type="ftr" sz="quarter" idx="11"/>
          </p:nvPr>
        </p:nvSpPr>
        <p:spPr>
          <a:ln/>
        </p:spPr>
        <p:txBody>
          <a:bodyPr/>
          <a:lstStyle>
            <a:lvl1pPr>
              <a:defRPr/>
            </a:lvl1pPr>
          </a:lstStyle>
          <a:p>
            <a:endParaRPr lang="en-US"/>
          </a:p>
        </p:txBody>
      </p:sp>
      <p:sp>
        <p:nvSpPr>
          <p:cNvPr id="4" name="Rectangle 4">
            <a:extLst>
              <a:ext uri="{FF2B5EF4-FFF2-40B4-BE49-F238E27FC236}">
                <a16:creationId xmlns:a16="http://schemas.microsoft.com/office/drawing/2014/main" id="{604E8C5B-4FB3-4C25-BB6F-AAA5A635C729}"/>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627216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21D8F837-1202-4721-8CFA-8DB77B1EB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6" name="Rectangle 3">
            <a:extLst>
              <a:ext uri="{FF2B5EF4-FFF2-40B4-BE49-F238E27FC236}">
                <a16:creationId xmlns:a16="http://schemas.microsoft.com/office/drawing/2014/main" id="{7A6246BD-1851-44A1-98B5-46E7B06E4D46}"/>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7DA0AB71-3F9E-4FB7-8DC9-EC6FE2C603B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6145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7EE2E31E-292B-4880-825C-E9CE8DDC127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6" name="Rectangle 3">
            <a:extLst>
              <a:ext uri="{FF2B5EF4-FFF2-40B4-BE49-F238E27FC236}">
                <a16:creationId xmlns:a16="http://schemas.microsoft.com/office/drawing/2014/main" id="{372424E0-5563-445E-A876-32E0845993E4}"/>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CC12CB4C-3C65-4D78-B7AC-6DFE50CEC144}"/>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78325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BB705FEE-0B85-46F6-96D2-AF7EBC9A5EAD}"/>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FAC82672-6DB9-48D6-8582-B51014812BE2}"/>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D005FDA-A243-412A-B852-F16D56FE0E8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000893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211799F-98DA-464A-85D0-9156DEA8817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87ED495A-92FA-4DA7-BA84-521449FB29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41C1485-1BEC-4438-AC1E-340C5B0E82D1}"/>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029710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1065EA21-9635-4C0E-A99F-1CB90F37CBA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5" name="Rectangle 3">
            <a:extLst>
              <a:ext uri="{FF2B5EF4-FFF2-40B4-BE49-F238E27FC236}">
                <a16:creationId xmlns:a16="http://schemas.microsoft.com/office/drawing/2014/main" id="{4F5316AF-263E-4B46-B4C8-C4B10BCC01B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7435363D-F3FE-4C9F-B00C-A7BC4E2EC1F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045029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38716163-93B3-4748-A395-8009A13FE33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3/30/2022</a:t>
            </a:fld>
            <a:endParaRPr lang="en-US"/>
          </a:p>
        </p:txBody>
      </p:sp>
      <p:sp>
        <p:nvSpPr>
          <p:cNvPr id="6" name="Rectangle 3">
            <a:extLst>
              <a:ext uri="{FF2B5EF4-FFF2-40B4-BE49-F238E27FC236}">
                <a16:creationId xmlns:a16="http://schemas.microsoft.com/office/drawing/2014/main" id="{204109F6-57B9-433C-B718-EDAFC1EF501C}"/>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12CBD910-0DC7-488E-A08D-B23A90F513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896024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B9CD361A-6523-4917-B18D-3FF1BF77CDA7}"/>
              </a:ext>
            </a:extLst>
          </p:cNvPr>
          <p:cNvSpPr>
            <a:spLocks noGrp="1"/>
          </p:cNvSpPr>
          <p:nvPr>
            <p:ph type="dt" sz="half" idx="10"/>
          </p:nvPr>
        </p:nvSpPr>
        <p:spPr>
          <a:xfrm>
            <a:off x="609600" y="6245225"/>
            <a:ext cx="2844800" cy="476250"/>
          </a:xfrm>
          <a:prstGeom prst="rect">
            <a:avLst/>
          </a:prstGeom>
        </p:spPr>
        <p:txBody>
          <a:bodyPr/>
          <a:lstStyle>
            <a:lvl1pPr>
              <a:defRPr/>
            </a:lvl1pPr>
          </a:lstStyle>
          <a:p>
            <a:fld id="{D3A93FBE-A1CA-48E2-9D96-1CD5F70A8802}" type="datetimeFigureOut">
              <a:rPr lang="en-US" smtClean="0"/>
              <a:t>3/30/2022</a:t>
            </a:fld>
            <a:endParaRPr lang="en-US"/>
          </a:p>
        </p:txBody>
      </p:sp>
      <p:sp>
        <p:nvSpPr>
          <p:cNvPr id="5" name="Footer Placeholder 4">
            <a:extLst>
              <a:ext uri="{FF2B5EF4-FFF2-40B4-BE49-F238E27FC236}">
                <a16:creationId xmlns:a16="http://schemas.microsoft.com/office/drawing/2014/main" id="{2E59DAAF-7153-4D4B-A6DE-A00141874A42}"/>
              </a:ext>
            </a:extLst>
          </p:cNvPr>
          <p:cNvSpPr>
            <a:spLocks noGrp="1"/>
          </p:cNvSpPr>
          <p:nvPr>
            <p:ph type="ftr" sz="quarter" idx="11"/>
          </p:nvPr>
        </p:nvSpPr>
        <p:spPr>
          <a:xfrm>
            <a:off x="4165600" y="6245225"/>
            <a:ext cx="3860800" cy="476250"/>
          </a:xfrm>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51F2034B-7808-47D9-8A86-FF85EA11B65B}"/>
              </a:ext>
            </a:extLst>
          </p:cNvPr>
          <p:cNvSpPr>
            <a:spLocks noGrp="1"/>
          </p:cNvSpPr>
          <p:nvPr>
            <p:ph type="sldNum" sz="quarter" idx="12"/>
          </p:nvPr>
        </p:nvSpPr>
        <p:spPr>
          <a:xfrm>
            <a:off x="8737600" y="6245225"/>
            <a:ext cx="2844800" cy="476250"/>
          </a:xfrm>
        </p:spPr>
        <p:txBody>
          <a:bodyPr/>
          <a:lstStyle>
            <a:lvl1pPr>
              <a:defRPr smtClean="0"/>
            </a:lvl1pPr>
          </a:lstStyle>
          <a:p>
            <a:fld id="{05910B1B-3DA8-47E5-BA34-2DE348DD9EF6}" type="slidenum">
              <a:rPr lang="en-US" smtClean="0"/>
              <a:t>‹#›</a:t>
            </a:fld>
            <a:endParaRPr lang="en-US"/>
          </a:p>
        </p:txBody>
      </p:sp>
    </p:spTree>
    <p:extLst>
      <p:ext uri="{BB962C8B-B14F-4D97-AF65-F5344CB8AC3E}">
        <p14:creationId xmlns:p14="http://schemas.microsoft.com/office/powerpoint/2010/main" val="1056178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067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6AB05A2-5F34-4EE2-ACCC-0AAB9D144D2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050">
                <a:latin typeface="Times New Roman" pitchFamily="18" charset="0"/>
                <a:ea typeface="新細明體" pitchFamily="18" charset="-120"/>
                <a:cs typeface="Arial" pitchFamily="34" charset="0"/>
              </a:defRPr>
            </a:lvl1pPr>
          </a:lstStyle>
          <a:p>
            <a:endParaRPr lang="en-US"/>
          </a:p>
        </p:txBody>
      </p:sp>
      <p:sp>
        <p:nvSpPr>
          <p:cNvPr id="1028" name="Rectangle 4">
            <a:extLst>
              <a:ext uri="{FF2B5EF4-FFF2-40B4-BE49-F238E27FC236}">
                <a16:creationId xmlns:a16="http://schemas.microsoft.com/office/drawing/2014/main" id="{5053BC99-1F12-4050-B9DA-6DA9D855645D}"/>
              </a:ext>
            </a:extLst>
          </p:cNvPr>
          <p:cNvSpPr>
            <a:spLocks noGrp="1" noChangeArrowheads="1"/>
          </p:cNvSpPr>
          <p:nvPr>
            <p:ph type="sldNum" sz="quarter" idx="4"/>
          </p:nvPr>
        </p:nvSpPr>
        <p:spPr bwMode="auto">
          <a:xfrm>
            <a:off x="8991604" y="6193971"/>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050" smtClean="0">
                <a:latin typeface="Times New Roman" panose="02020603050405020304" pitchFamily="18" charset="0"/>
                <a:ea typeface="新細明體" panose="02020500000000000000" pitchFamily="18" charset="-120"/>
              </a:defRPr>
            </a:lvl1pPr>
          </a:lstStyle>
          <a:p>
            <a:r>
              <a:rPr lang="en-US" dirty="0"/>
              <a:t> </a:t>
            </a:r>
          </a:p>
        </p:txBody>
      </p:sp>
      <p:sp>
        <p:nvSpPr>
          <p:cNvPr id="1029" name="Rectangle 5">
            <a:extLst>
              <a:ext uri="{FF2B5EF4-FFF2-40B4-BE49-F238E27FC236}">
                <a16:creationId xmlns:a16="http://schemas.microsoft.com/office/drawing/2014/main" id="{5941E1DC-811F-4D4C-AE82-9A8E24462E9D}"/>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dirty="0"/>
              <a:t>Slide Title</a:t>
            </a:r>
          </a:p>
        </p:txBody>
      </p:sp>
      <p:sp>
        <p:nvSpPr>
          <p:cNvPr id="1030" name="Rectangle 6">
            <a:extLst>
              <a:ext uri="{FF2B5EF4-FFF2-40B4-BE49-F238E27FC236}">
                <a16:creationId xmlns:a16="http://schemas.microsoft.com/office/drawing/2014/main" id="{C9229836-0B5A-4E47-9FB2-D85CDEF23F8B}"/>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CEA34696-81B4-475D-8816-4F96E8A96F67}"/>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1032" name="Rectangle 8">
            <a:extLst>
              <a:ext uri="{FF2B5EF4-FFF2-40B4-BE49-F238E27FC236}">
                <a16:creationId xmlns:a16="http://schemas.microsoft.com/office/drawing/2014/main" id="{27EE4466-FD30-4F36-8DAD-2E01AC51F0FA}"/>
              </a:ext>
            </a:extLst>
          </p:cNvPr>
          <p:cNvSpPr>
            <a:spLocks noChangeArrowheads="1"/>
          </p:cNvSpPr>
          <p:nvPr/>
        </p:nvSpPr>
        <p:spPr bwMode="auto">
          <a:xfrm>
            <a:off x="8331204" y="6324599"/>
            <a:ext cx="3860800" cy="277482"/>
          </a:xfrm>
          <a:prstGeom prst="rect">
            <a:avLst/>
          </a:prstGeom>
          <a:noFill/>
          <a:ln>
            <a:noFill/>
          </a:ln>
        </p:spPr>
        <p:txBody>
          <a:bodyPr wrap="square" lIns="69056" tIns="34529" rIns="69056" bIns="3452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sz="1350" dirty="0">
                <a:ea typeface="新細明體" panose="02020500000000000000" pitchFamily="18" charset="-120"/>
              </a:rPr>
              <a:t> </a:t>
            </a:r>
            <a:r>
              <a:rPr lang="en-US" altLang="zh-TW" sz="1350" dirty="0" err="1">
                <a:ea typeface="新細明體" panose="02020500000000000000" pitchFamily="18" charset="-120"/>
              </a:rPr>
              <a:t>OfficeStar</a:t>
            </a:r>
            <a:r>
              <a:rPr lang="en-US" altLang="zh-TW" sz="1350" dirty="0">
                <a:ea typeface="新細明體" panose="02020500000000000000" pitchFamily="18" charset="-120"/>
              </a:rPr>
              <a:t>: Conjoint Analysis - </a:t>
            </a:r>
            <a:fld id="{1C3BD0A7-C279-427F-88DF-B6A4841DC05C}" type="slidenum">
              <a:rPr lang="en-US" altLang="zh-TW" sz="1350" smtClean="0">
                <a:ea typeface="新細明體" panose="02020500000000000000" pitchFamily="18" charset="-120"/>
              </a:rPr>
              <a:pPr eaLnBrk="1" hangingPunct="1">
                <a:defRPr/>
              </a:pPr>
              <a:t>‹#›</a:t>
            </a:fld>
            <a:endParaRPr lang="en-US" altLang="zh-TW" sz="1350" dirty="0">
              <a:ea typeface="新細明體" panose="02020500000000000000" pitchFamily="18" charset="-120"/>
            </a:endParaRPr>
          </a:p>
        </p:txBody>
      </p:sp>
      <p:sp>
        <p:nvSpPr>
          <p:cNvPr id="1033" name="Rectangle 9">
            <a:extLst>
              <a:ext uri="{FF2B5EF4-FFF2-40B4-BE49-F238E27FC236}">
                <a16:creationId xmlns:a16="http://schemas.microsoft.com/office/drawing/2014/main" id="{F50CA68E-078E-4753-9B28-5AB07B773743}"/>
              </a:ext>
            </a:extLst>
          </p:cNvPr>
          <p:cNvSpPr>
            <a:spLocks noChangeArrowheads="1"/>
          </p:cNvSpPr>
          <p:nvPr/>
        </p:nvSpPr>
        <p:spPr bwMode="auto">
          <a:xfrm>
            <a:off x="203200" y="6553202"/>
            <a:ext cx="4150784" cy="392898"/>
          </a:xfrm>
          <a:prstGeom prst="rect">
            <a:avLst/>
          </a:prstGeom>
          <a:noFill/>
          <a:ln>
            <a:noFill/>
          </a:ln>
        </p:spPr>
        <p:txBody>
          <a:bodyPr lIns="69056" tIns="34529" rIns="69056" bIns="34529">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050" dirty="0">
                <a:ea typeface="新細明體" panose="02020500000000000000" pitchFamily="18" charset="-120"/>
              </a:rPr>
              <a:t> </a:t>
            </a:r>
            <a:r>
              <a:rPr lang="en-US" altLang="zh-TW" sz="1050" dirty="0">
                <a:ea typeface="新細明體" panose="02020500000000000000" pitchFamily="18" charset="-120"/>
              </a:rPr>
              <a:t>Minder Chen,  2022</a:t>
            </a:r>
          </a:p>
          <a:p>
            <a:pPr eaLnBrk="1" hangingPunct="1">
              <a:buFontTx/>
              <a:buChar char="©"/>
              <a:defRPr/>
            </a:pPr>
            <a:endParaRPr lang="en-US" altLang="zh-TW" sz="1050" dirty="0">
              <a:ea typeface="新細明體" panose="02020500000000000000" pitchFamily="18" charset="-120"/>
            </a:endParaRPr>
          </a:p>
        </p:txBody>
      </p:sp>
    </p:spTree>
    <p:extLst>
      <p:ext uri="{BB962C8B-B14F-4D97-AF65-F5344CB8AC3E}">
        <p14:creationId xmlns:p14="http://schemas.microsoft.com/office/powerpoint/2010/main" val="3289847759"/>
      </p:ext>
    </p:extLst>
  </p:cSld>
  <p:clrMap bg1="lt1" tx1="dk1" bg2="lt2" tx2="dk2" accent1="accent1" accent2="accent2" accent3="accent3" accent4="accent4" accent5="accent5" accent6="accent6" hlink="hlink" folHlink="folHlink"/>
  <p:sldLayoutIdLst>
    <p:sldLayoutId id="2334311066" r:id="rId1"/>
    <p:sldLayoutId id="2334311067" r:id="rId2"/>
    <p:sldLayoutId id="2334311068" r:id="rId3"/>
    <p:sldLayoutId id="2334311069" r:id="rId4"/>
    <p:sldLayoutId id="2334311070" r:id="rId5"/>
    <p:sldLayoutId id="2334311071" r:id="rId6"/>
    <p:sldLayoutId id="2334311072" r:id="rId7"/>
    <p:sldLayoutId id="2334311073" r:id="rId8"/>
    <p:sldLayoutId id="2334311074" r:id="rId9"/>
    <p:sldLayoutId id="2334311075" r:id="rId10"/>
    <p:sldLayoutId id="2334311076" r:id="rId11"/>
    <p:sldLayoutId id="2334311077" r:id="rId12"/>
    <p:sldLayoutId id="2334311078" r:id="rId13"/>
    <p:sldLayoutId id="2334311079" r:id="rId14"/>
    <p:sldLayoutId id="2334311080" r:id="rId15"/>
  </p:sldLayoutIdLst>
  <p:txStyles>
    <p:titleStyle>
      <a:lvl1pPr algn="ctr" rtl="0" eaLnBrk="1" fontAlgn="base" hangingPunct="1">
        <a:lnSpc>
          <a:spcPct val="90000"/>
        </a:lnSpc>
        <a:spcBef>
          <a:spcPct val="0"/>
        </a:spcBef>
        <a:spcAft>
          <a:spcPct val="0"/>
        </a:spcAft>
        <a:defRPr sz="2400" b="1" i="0">
          <a:solidFill>
            <a:schemeClr val="tx2"/>
          </a:solidFill>
          <a:latin typeface="+mj-lt"/>
          <a:ea typeface="+mj-ea"/>
          <a:cs typeface="+mj-cs"/>
        </a:defRPr>
      </a:lvl1pPr>
      <a:lvl2pPr algn="ctr" rtl="0" eaLnBrk="1" fontAlgn="base" hangingPunct="1">
        <a:lnSpc>
          <a:spcPct val="90000"/>
        </a:lnSpc>
        <a:spcBef>
          <a:spcPct val="0"/>
        </a:spcBef>
        <a:spcAft>
          <a:spcPct val="0"/>
        </a:spcAft>
        <a:defRPr sz="2400" b="1" i="1">
          <a:solidFill>
            <a:schemeClr val="tx2"/>
          </a:solidFill>
          <a:latin typeface="Arial" pitchFamily="34" charset="0"/>
        </a:defRPr>
      </a:lvl2pPr>
      <a:lvl3pPr algn="ctr" rtl="0" eaLnBrk="1" fontAlgn="base" hangingPunct="1">
        <a:lnSpc>
          <a:spcPct val="90000"/>
        </a:lnSpc>
        <a:spcBef>
          <a:spcPct val="0"/>
        </a:spcBef>
        <a:spcAft>
          <a:spcPct val="0"/>
        </a:spcAft>
        <a:defRPr sz="2400" b="1" i="1">
          <a:solidFill>
            <a:schemeClr val="tx2"/>
          </a:solidFill>
          <a:latin typeface="Arial" pitchFamily="34" charset="0"/>
        </a:defRPr>
      </a:lvl3pPr>
      <a:lvl4pPr algn="ctr" rtl="0" eaLnBrk="1" fontAlgn="base" hangingPunct="1">
        <a:lnSpc>
          <a:spcPct val="90000"/>
        </a:lnSpc>
        <a:spcBef>
          <a:spcPct val="0"/>
        </a:spcBef>
        <a:spcAft>
          <a:spcPct val="0"/>
        </a:spcAft>
        <a:defRPr sz="2400" b="1" i="1">
          <a:solidFill>
            <a:schemeClr val="tx2"/>
          </a:solidFill>
          <a:latin typeface="Arial" pitchFamily="34" charset="0"/>
        </a:defRPr>
      </a:lvl4pPr>
      <a:lvl5pPr algn="ctr" rtl="0" eaLnBrk="1" fontAlgn="base" hangingPunct="1">
        <a:lnSpc>
          <a:spcPct val="90000"/>
        </a:lnSpc>
        <a:spcBef>
          <a:spcPct val="0"/>
        </a:spcBef>
        <a:spcAft>
          <a:spcPct val="0"/>
        </a:spcAft>
        <a:defRPr sz="2400" b="1" i="1">
          <a:solidFill>
            <a:schemeClr val="tx2"/>
          </a:solidFill>
          <a:latin typeface="Arial" pitchFamily="34" charset="0"/>
        </a:defRPr>
      </a:lvl5pPr>
      <a:lvl6pPr marL="342900" algn="ctr" rtl="0" eaLnBrk="1" fontAlgn="base" hangingPunct="1">
        <a:lnSpc>
          <a:spcPct val="90000"/>
        </a:lnSpc>
        <a:spcBef>
          <a:spcPct val="0"/>
        </a:spcBef>
        <a:spcAft>
          <a:spcPct val="0"/>
        </a:spcAft>
        <a:defRPr sz="2400" b="1" i="1">
          <a:solidFill>
            <a:schemeClr val="tx2"/>
          </a:solidFill>
          <a:latin typeface="Arial" pitchFamily="34" charset="0"/>
        </a:defRPr>
      </a:lvl6pPr>
      <a:lvl7pPr marL="685800" algn="ctr" rtl="0" eaLnBrk="1" fontAlgn="base" hangingPunct="1">
        <a:lnSpc>
          <a:spcPct val="90000"/>
        </a:lnSpc>
        <a:spcBef>
          <a:spcPct val="0"/>
        </a:spcBef>
        <a:spcAft>
          <a:spcPct val="0"/>
        </a:spcAft>
        <a:defRPr sz="2400" b="1" i="1">
          <a:solidFill>
            <a:schemeClr val="tx2"/>
          </a:solidFill>
          <a:latin typeface="Arial" pitchFamily="34" charset="0"/>
        </a:defRPr>
      </a:lvl7pPr>
      <a:lvl8pPr marL="1028700" algn="ctr" rtl="0" eaLnBrk="1" fontAlgn="base" hangingPunct="1">
        <a:lnSpc>
          <a:spcPct val="90000"/>
        </a:lnSpc>
        <a:spcBef>
          <a:spcPct val="0"/>
        </a:spcBef>
        <a:spcAft>
          <a:spcPct val="0"/>
        </a:spcAft>
        <a:defRPr sz="2400" b="1" i="1">
          <a:solidFill>
            <a:schemeClr val="tx2"/>
          </a:solidFill>
          <a:latin typeface="Arial" pitchFamily="34" charset="0"/>
        </a:defRPr>
      </a:lvl8pPr>
      <a:lvl9pPr marL="1371600" algn="ctr" rtl="0" eaLnBrk="1" fontAlgn="base" hangingPunct="1">
        <a:lnSpc>
          <a:spcPct val="90000"/>
        </a:lnSpc>
        <a:spcBef>
          <a:spcPct val="0"/>
        </a:spcBef>
        <a:spcAft>
          <a:spcPct val="0"/>
        </a:spcAft>
        <a:defRPr sz="2400" b="1" i="1">
          <a:solidFill>
            <a:schemeClr val="tx2"/>
          </a:solidFill>
          <a:latin typeface="Arial" pitchFamily="34" charset="0"/>
        </a:defRPr>
      </a:lvl9pPr>
    </p:titleStyle>
    <p:bodyStyle>
      <a:lvl1pPr marL="214313" indent="-214313" algn="l" rtl="0" eaLnBrk="1" fontAlgn="base" hangingPunct="1">
        <a:lnSpc>
          <a:spcPct val="90000"/>
        </a:lnSpc>
        <a:spcBef>
          <a:spcPct val="30000"/>
        </a:spcBef>
        <a:spcAft>
          <a:spcPct val="0"/>
        </a:spcAft>
        <a:buSzPct val="100000"/>
        <a:buChar char="•"/>
        <a:defRPr sz="2100" b="1">
          <a:solidFill>
            <a:schemeClr val="tx1"/>
          </a:solidFill>
          <a:latin typeface="+mn-lt"/>
          <a:ea typeface="+mn-ea"/>
          <a:cs typeface="+mn-cs"/>
        </a:defRPr>
      </a:lvl1pPr>
      <a:lvl2pPr marL="642938" indent="-300038" algn="l" rtl="0" eaLnBrk="1" fontAlgn="base" hangingPunct="1">
        <a:lnSpc>
          <a:spcPct val="90000"/>
        </a:lnSpc>
        <a:spcBef>
          <a:spcPct val="30000"/>
        </a:spcBef>
        <a:spcAft>
          <a:spcPct val="0"/>
        </a:spcAft>
        <a:buSzPct val="100000"/>
        <a:buChar char="–"/>
        <a:defRPr sz="1800" b="1">
          <a:solidFill>
            <a:schemeClr val="tx1"/>
          </a:solidFill>
          <a:latin typeface="+mn-lt"/>
        </a:defRPr>
      </a:lvl2pPr>
      <a:lvl3pPr marL="900113" indent="-171450" algn="l" rtl="0" eaLnBrk="1" fontAlgn="base" hangingPunct="1">
        <a:lnSpc>
          <a:spcPct val="90000"/>
        </a:lnSpc>
        <a:spcBef>
          <a:spcPct val="30000"/>
        </a:spcBef>
        <a:spcAft>
          <a:spcPct val="0"/>
        </a:spcAft>
        <a:buSzPct val="100000"/>
        <a:buChar char="»"/>
        <a:defRPr sz="1500" b="1">
          <a:solidFill>
            <a:schemeClr val="tx1"/>
          </a:solidFill>
          <a:latin typeface="+mn-lt"/>
        </a:defRPr>
      </a:lvl3pPr>
      <a:lvl4pPr marL="1157288" indent="-128588" algn="l" rtl="0" eaLnBrk="1" fontAlgn="base" hangingPunct="1">
        <a:lnSpc>
          <a:spcPct val="90000"/>
        </a:lnSpc>
        <a:spcBef>
          <a:spcPct val="30000"/>
        </a:spcBef>
        <a:spcAft>
          <a:spcPct val="0"/>
        </a:spcAft>
        <a:buSzPct val="100000"/>
        <a:buChar char="•"/>
        <a:defRPr sz="1200" b="1">
          <a:solidFill>
            <a:schemeClr val="tx1"/>
          </a:solidFill>
          <a:latin typeface="+mn-lt"/>
        </a:defRPr>
      </a:lvl4pPr>
      <a:lvl5pPr marL="1500188" indent="-128588" algn="l" rtl="0" eaLnBrk="1" fontAlgn="base" hangingPunct="1">
        <a:lnSpc>
          <a:spcPct val="90000"/>
        </a:lnSpc>
        <a:spcBef>
          <a:spcPct val="30000"/>
        </a:spcBef>
        <a:spcAft>
          <a:spcPct val="0"/>
        </a:spcAft>
        <a:buSzPct val="100000"/>
        <a:buChar char="–"/>
        <a:defRPr sz="1200" b="1">
          <a:solidFill>
            <a:schemeClr val="tx1"/>
          </a:solidFill>
          <a:latin typeface="+mn-lt"/>
        </a:defRPr>
      </a:lvl5pPr>
      <a:lvl6pPr marL="1843088" indent="-128588" algn="l" rtl="0" eaLnBrk="1" fontAlgn="base" hangingPunct="1">
        <a:lnSpc>
          <a:spcPct val="90000"/>
        </a:lnSpc>
        <a:spcBef>
          <a:spcPct val="30000"/>
        </a:spcBef>
        <a:spcAft>
          <a:spcPct val="0"/>
        </a:spcAft>
        <a:buSzPct val="100000"/>
        <a:buChar char="–"/>
        <a:defRPr sz="1200" b="1">
          <a:solidFill>
            <a:schemeClr val="tx1"/>
          </a:solidFill>
          <a:latin typeface="+mn-lt"/>
        </a:defRPr>
      </a:lvl6pPr>
      <a:lvl7pPr marL="2185988" indent="-128588" algn="l" rtl="0" eaLnBrk="1" fontAlgn="base" hangingPunct="1">
        <a:lnSpc>
          <a:spcPct val="90000"/>
        </a:lnSpc>
        <a:spcBef>
          <a:spcPct val="30000"/>
        </a:spcBef>
        <a:spcAft>
          <a:spcPct val="0"/>
        </a:spcAft>
        <a:buSzPct val="100000"/>
        <a:buChar char="–"/>
        <a:defRPr sz="1200" b="1">
          <a:solidFill>
            <a:schemeClr val="tx1"/>
          </a:solidFill>
          <a:latin typeface="+mn-lt"/>
        </a:defRPr>
      </a:lvl7pPr>
      <a:lvl8pPr marL="2528888" indent="-128588" algn="l" rtl="0" eaLnBrk="1" fontAlgn="base" hangingPunct="1">
        <a:lnSpc>
          <a:spcPct val="90000"/>
        </a:lnSpc>
        <a:spcBef>
          <a:spcPct val="30000"/>
        </a:spcBef>
        <a:spcAft>
          <a:spcPct val="0"/>
        </a:spcAft>
        <a:buSzPct val="100000"/>
        <a:buChar char="–"/>
        <a:defRPr sz="1200" b="1">
          <a:solidFill>
            <a:schemeClr val="tx1"/>
          </a:solidFill>
          <a:latin typeface="+mn-lt"/>
        </a:defRPr>
      </a:lvl8pPr>
      <a:lvl9pPr marL="2871788" indent="-128588" algn="l" rtl="0" eaLnBrk="1" fontAlgn="base" hangingPunct="1">
        <a:lnSpc>
          <a:spcPct val="90000"/>
        </a:lnSpc>
        <a:spcBef>
          <a:spcPct val="30000"/>
        </a:spcBef>
        <a:spcAft>
          <a:spcPct val="0"/>
        </a:spcAft>
        <a:buSzPct val="100000"/>
        <a:buChar char="–"/>
        <a:defRPr sz="120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conjointly.com/guides/how-to-calculate-partworth-utilities/" TargetMode="Externa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hpzhao.github.io/2018/09/17/&#22810;&#30446;&#26631;&#20248;&#21270;&#22235;&#31181;&#26041;&#2786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30.png"/><Relationship Id="rId18" Type="http://schemas.openxmlformats.org/officeDocument/2006/relationships/customXml" Target="../ink/ink7.xml"/><Relationship Id="rId3" Type="http://schemas.openxmlformats.org/officeDocument/2006/relationships/hyperlink" Target="https://hpzhao.github.io/2018/09/17/&#22810;&#30446;&#26631;&#20248;&#21270;&#22235;&#31181;&#26041;&#27861;/" TargetMode="External"/><Relationship Id="rId7" Type="http://schemas.openxmlformats.org/officeDocument/2006/relationships/image" Target="../media/image27.png"/><Relationship Id="rId12" Type="http://schemas.openxmlformats.org/officeDocument/2006/relationships/customXml" Target="../ink/ink4.xml"/><Relationship Id="rId17" Type="http://schemas.openxmlformats.org/officeDocument/2006/relationships/image" Target="../media/image32.png"/><Relationship Id="rId2" Type="http://schemas.openxmlformats.org/officeDocument/2006/relationships/image" Target="../media/image24.png"/><Relationship Id="rId16" Type="http://schemas.openxmlformats.org/officeDocument/2006/relationships/customXml" Target="../ink/ink6.xml"/><Relationship Id="rId20"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customXml" Target="../ink/ink1.xml"/><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image" Target="../media/image31.png"/><Relationship Id="rId10" Type="http://schemas.openxmlformats.org/officeDocument/2006/relationships/customXml" Target="../ink/ink3.xml"/><Relationship Id="rId19" Type="http://schemas.openxmlformats.org/officeDocument/2006/relationships/customXml" Target="../ink/ink8.xml"/><Relationship Id="rId4" Type="http://schemas.openxmlformats.org/officeDocument/2006/relationships/image" Target="../media/image25.png"/><Relationship Id="rId9" Type="http://schemas.openxmlformats.org/officeDocument/2006/relationships/image" Target="../media/image28.png"/><Relationship Id="rId14" Type="http://schemas.openxmlformats.org/officeDocument/2006/relationships/customXml" Target="../ink/ink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wiki.swarma.org/index.php/%E5%B8%95%E7%B4%AF%E6%89%98%E6%9C%80%E4%BC%98_Pareto_optimality"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https://wiki.mbalib.com/wiki/%E8%BE%B9%E9%99%85%E4%BA%A7%E5%93%81%E8%BD%AC%E6%8D%A2%E7%8E%87" TargetMode="External"/><Relationship Id="rId5" Type="http://schemas.openxmlformats.org/officeDocument/2006/relationships/hyperlink" Target="https://wiki.mbalib.com/wiki/%E6%B6%88%E8%B4%B9%E8%80%85%E7%9A%84%E5%81%8F%E5%A5%BD" TargetMode="External"/><Relationship Id="rId4" Type="http://schemas.openxmlformats.org/officeDocument/2006/relationships/hyperlink" Target="https://communities.bentley.com/products/products_generativecomponents/w/generative_components_community_wiki/3742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6286500"/>
          <a:chOff x="0" y="0"/>
          <a:chExt cx="9144000" cy="6286500"/>
        </a:xfrm>
      </p:grpSpPr>
      <p:graphicFrame>
        <p:nvGraphicFramePr>
          <p:cNvPr id="7" name="Table 6"/>
          <p:cNvGraphicFramePr>
            <a:graphicFrameLocks noGrp="1"/>
          </p:cNvGraphicFramePr>
          <p:nvPr/>
        </p:nvGraphicFramePr>
        <p:xfrm>
          <a:off x="1524000" y="1"/>
          <a:ext cx="9144000" cy="1000125"/>
        </p:xfrm>
        <a:graphic>
          <a:graphicData uri="http://schemas.openxmlformats.org/drawingml/2006/table">
            <a:tbl>
              <a:tblPr firstRow="1" bandRow="1"/>
              <a:tblGrid>
                <a:gridCol w="9144000">
                  <a:extLst>
                    <a:ext uri="{9D8B030D-6E8A-4147-A177-3AD203B41FA5}">
                      <a16:colId xmlns:a16="http://schemas.microsoft.com/office/drawing/2014/main" val="20000"/>
                    </a:ext>
                  </a:extLst>
                </a:gridCol>
              </a:tblGrid>
              <a:tr h="1000125">
                <a:tc>
                  <a:txBody>
                    <a:bodyPr/>
                    <a:lstStyle/>
                    <a:p>
                      <a:pPr marL="0" marR="0" lvl="0" indent="0" algn="l" fontAlgn="base">
                        <a:lnSpc>
                          <a:spcPct val="100000"/>
                        </a:lnSpc>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gradFill>
                      <a:gsLst>
                        <a:gs pos="0">
                          <a:srgbClr val="31859C">
                            <a:alpha val="100000"/>
                          </a:srgbClr>
                        </a:gs>
                        <a:gs pos="100000">
                          <a:srgbClr val="31859C">
                            <a:alpha val="100000"/>
                          </a:srgbClr>
                        </a:gs>
                      </a:gsLst>
                      <a:lin ang="0" scaled="0"/>
                    </a:gradFill>
                  </a:tcPr>
                </a:tc>
                <a:extLst>
                  <a:ext uri="{0D108BD9-81ED-4DB2-BD59-A6C34878D82A}">
                    <a16:rowId xmlns:a16="http://schemas.microsoft.com/office/drawing/2014/main" val="10000"/>
                  </a:ext>
                </a:extLst>
              </a:tr>
            </a:tbl>
          </a:graphicData>
        </a:graphic>
      </p:graphicFrame>
      <p:pic>
        <p:nvPicPr>
          <p:cNvPr id="2" name="DecisiveSystem" descr="DecisiveSystem"/>
          <p:cNvPicPr>
            <a:picLocks noChangeAspect="1"/>
          </p:cNvPicPr>
          <p:nvPr/>
        </p:nvPicPr>
        <p:blipFill>
          <a:blip r:embed="rId2"/>
          <a:stretch>
            <a:fillRect/>
          </a:stretch>
        </p:blipFill>
        <p:spPr>
          <a:xfrm>
            <a:off x="1714500" y="190501"/>
            <a:ext cx="1600200" cy="638175"/>
          </a:xfrm>
          <a:prstGeom prst="rect">
            <a:avLst/>
          </a:prstGeom>
        </p:spPr>
      </p:pic>
      <p:sp>
        <p:nvSpPr>
          <p:cNvPr id="3" name="TextBox 2"/>
          <p:cNvSpPr txBox="1"/>
          <p:nvPr/>
        </p:nvSpPr>
        <p:spPr>
          <a:xfrm>
            <a:off x="2209800" y="2809875"/>
            <a:ext cx="8763000" cy="1292662"/>
          </a:xfrm>
          <a:prstGeom prst="rect">
            <a:avLst/>
          </a:prstGeom>
          <a:noFill/>
        </p:spPr>
        <p:txBody>
          <a:bodyPr wrap="square" lIns="91440" tIns="45720" rIns="91440" bIns="45720" rtlCol="0">
            <a:spAutoFit/>
          </a:bodyPr>
          <a:lstStyle/>
          <a:p>
            <a:br>
              <a:rPr dirty="0"/>
            </a:br>
            <a:r>
              <a:rPr lang="en-US" sz="2400" b="1" dirty="0" err="1">
                <a:solidFill>
                  <a:srgbClr val="205564">
                    <a:alpha val="100000"/>
                  </a:srgbClr>
                </a:solidFill>
                <a:latin typeface="Cambria"/>
              </a:rPr>
              <a:t>Enginius</a:t>
            </a:r>
            <a:br>
              <a:rPr dirty="0"/>
            </a:br>
            <a:r>
              <a:rPr lang="en-US" sz="3600" b="1" dirty="0">
                <a:solidFill>
                  <a:srgbClr val="222222">
                    <a:alpha val="100000"/>
                  </a:srgbClr>
                </a:solidFill>
                <a:latin typeface="Cambria"/>
              </a:rPr>
              <a:t>Conjoint Analysis – </a:t>
            </a:r>
            <a:r>
              <a:rPr lang="en-US" sz="3600" b="1" dirty="0" err="1">
                <a:solidFill>
                  <a:srgbClr val="222222">
                    <a:alpha val="100000"/>
                  </a:srgbClr>
                </a:solidFill>
                <a:latin typeface="Cambria"/>
              </a:rPr>
              <a:t>OfficeStar</a:t>
            </a:r>
            <a:r>
              <a:rPr lang="en-US" sz="3600" b="1" dirty="0">
                <a:solidFill>
                  <a:srgbClr val="222222">
                    <a:alpha val="100000"/>
                  </a:srgbClr>
                </a:solidFill>
                <a:latin typeface="Cambria"/>
              </a:rPr>
              <a:t> Case Study</a:t>
            </a:r>
          </a:p>
        </p:txBody>
      </p:sp>
      <p:cxnSp>
        <p:nvCxnSpPr>
          <p:cNvPr id="4" name="Straight Connector 3"/>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5" name="TextBox 4"/>
          <p:cNvSpPr txBox="1"/>
          <p:nvPr/>
        </p:nvSpPr>
        <p:spPr>
          <a:xfrm>
            <a:off x="2190750" y="4381501"/>
            <a:ext cx="7620000" cy="584775"/>
          </a:xfrm>
          <a:prstGeom prst="rect">
            <a:avLst/>
          </a:prstGeom>
          <a:noFill/>
        </p:spPr>
        <p:txBody>
          <a:bodyPr lIns="91440" tIns="45720" rIns="91440" bIns="45720" rtlCol="0">
            <a:spAutoFit/>
          </a:bodyPr>
          <a:lstStyle/>
          <a:p>
            <a:r>
              <a:rPr lang="en-US" sz="1400">
                <a:solidFill>
                  <a:srgbClr val="000000">
                    <a:alpha val="100000"/>
                  </a:srgbClr>
                </a:solidFill>
                <a:latin typeface="Calibri"/>
              </a:rPr>
              <a:t>Minder Chen, CSU Channel Islands</a:t>
            </a:r>
            <a:br/>
            <a:endParaRPr/>
          </a:p>
        </p:txBody>
      </p:sp>
      <p:sp>
        <p:nvSpPr>
          <p:cNvPr id="6" name="TextBox 5"/>
          <p:cNvSpPr txBox="1"/>
          <p:nvPr/>
        </p:nvSpPr>
        <p:spPr>
          <a:xfrm>
            <a:off x="2190750" y="5143501"/>
            <a:ext cx="7620000" cy="538609"/>
          </a:xfrm>
          <a:prstGeom prst="rect">
            <a:avLst/>
          </a:prstGeom>
          <a:noFill/>
        </p:spPr>
        <p:txBody>
          <a:bodyPr lIns="91440" tIns="45720" rIns="91440" bIns="45720" rtlCol="0">
            <a:spAutoFit/>
          </a:bodyPr>
          <a:lstStyle/>
          <a:p>
            <a:r>
              <a:rPr lang="en-US" sz="1100">
                <a:solidFill>
                  <a:srgbClr val="595959">
                    <a:alpha val="100000"/>
                  </a:srgbClr>
                </a:solidFill>
                <a:latin typeface="Calibri"/>
              </a:rPr>
              <a:t>Copyright (c) 2022, DecisionPro Inc.</a:t>
            </a:r>
            <a:b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3D0BA1-1CD2-4E09-8EEF-FE682E16CEE3}"/>
              </a:ext>
            </a:extLst>
          </p:cNvPr>
          <p:cNvSpPr txBox="1"/>
          <p:nvPr/>
        </p:nvSpPr>
        <p:spPr>
          <a:xfrm>
            <a:off x="0" y="670756"/>
            <a:ext cx="12115800" cy="5755422"/>
          </a:xfrm>
          <a:prstGeom prst="rect">
            <a:avLst/>
          </a:prstGeom>
          <a:noFill/>
        </p:spPr>
        <p:txBody>
          <a:bodyPr wrap="square">
            <a:spAutoFit/>
          </a:bodyPr>
          <a:lstStyle/>
          <a:p>
            <a:pPr algn="l"/>
            <a:r>
              <a:rPr lang="en-US" sz="2800" b="1" i="0" u="none" strike="noStrike" baseline="0" dirty="0">
                <a:latin typeface="Georgia" panose="02040502050405020303" pitchFamily="18" charset="0"/>
              </a:rPr>
              <a:t>Stage 1 - Designing the conjoint study:</a:t>
            </a:r>
          </a:p>
          <a:p>
            <a:pPr lvl="1"/>
            <a:r>
              <a:rPr lang="en-US" sz="2400" b="0" i="0" u="none" strike="noStrike" baseline="0" dirty="0">
                <a:latin typeface="Georgia" panose="02040502050405020303" pitchFamily="18" charset="0"/>
              </a:rPr>
              <a:t>Step 1.1: Select </a:t>
            </a:r>
            <a:r>
              <a:rPr lang="en-US" sz="2400" b="1" i="0" u="none" strike="noStrike" baseline="0" dirty="0">
                <a:solidFill>
                  <a:srgbClr val="FF0000"/>
                </a:solidFill>
                <a:latin typeface="Georgia" panose="02040502050405020303" pitchFamily="18" charset="0"/>
              </a:rPr>
              <a:t>attributes</a:t>
            </a:r>
            <a:r>
              <a:rPr lang="en-US" sz="2400" b="0" i="0" u="none" strike="noStrike" baseline="0" dirty="0">
                <a:latin typeface="Georgia" panose="02040502050405020303" pitchFamily="18" charset="0"/>
              </a:rPr>
              <a:t> (4~6) relevant to the product or service category.</a:t>
            </a:r>
          </a:p>
          <a:p>
            <a:pPr lvl="1"/>
            <a:r>
              <a:rPr lang="en-US" sz="2400" b="0" i="0" u="none" strike="noStrike" baseline="0" dirty="0">
                <a:latin typeface="Georgia" panose="02040502050405020303" pitchFamily="18" charset="0"/>
              </a:rPr>
              <a:t>Step 1.2: Select </a:t>
            </a:r>
            <a:r>
              <a:rPr lang="en-US" sz="2400" b="1" dirty="0">
                <a:solidFill>
                  <a:srgbClr val="FF0000"/>
                </a:solidFill>
                <a:latin typeface="Georgia" panose="02040502050405020303" pitchFamily="18" charset="0"/>
              </a:rPr>
              <a:t>levels </a:t>
            </a:r>
            <a:r>
              <a:rPr lang="en-US" sz="2400" dirty="0">
                <a:latin typeface="Georgia" panose="02040502050405020303" pitchFamily="18" charset="0"/>
              </a:rPr>
              <a:t>(between 2 to 4/5) </a:t>
            </a:r>
            <a:r>
              <a:rPr lang="en-US" sz="2400" b="0" i="0" u="none" strike="noStrike" baseline="0" dirty="0">
                <a:latin typeface="Georgia" panose="02040502050405020303" pitchFamily="18" charset="0"/>
              </a:rPr>
              <a:t>for each attribute.</a:t>
            </a:r>
          </a:p>
          <a:p>
            <a:pPr lvl="1"/>
            <a:r>
              <a:rPr lang="en-US" sz="2400" b="0" i="0" u="none" strike="noStrike" baseline="0" dirty="0">
                <a:latin typeface="Georgia" panose="02040502050405020303" pitchFamily="18" charset="0"/>
              </a:rPr>
              <a:t>Step 1.3: Develop the </a:t>
            </a:r>
            <a:r>
              <a:rPr lang="en-US" sz="2400" b="1" dirty="0">
                <a:solidFill>
                  <a:srgbClr val="FF0000"/>
                </a:solidFill>
                <a:latin typeface="Georgia" panose="02040502050405020303" pitchFamily="18" charset="0"/>
              </a:rPr>
              <a:t>product bundles (profiles) </a:t>
            </a:r>
            <a:r>
              <a:rPr lang="en-US" sz="2400" dirty="0">
                <a:latin typeface="Georgia" panose="02040502050405020303" pitchFamily="18" charset="0"/>
              </a:rPr>
              <a:t>by using </a:t>
            </a:r>
            <a:r>
              <a:rPr lang="en-US" sz="2400" b="1" dirty="0">
                <a:solidFill>
                  <a:srgbClr val="FF0000"/>
                </a:solidFill>
                <a:latin typeface="Georgia" panose="02040502050405020303" pitchFamily="18" charset="0"/>
              </a:rPr>
              <a:t>factional factorial design </a:t>
            </a:r>
            <a:r>
              <a:rPr lang="en-US" sz="2400" b="0" i="0" u="none" strike="noStrike" baseline="0" dirty="0">
                <a:latin typeface="Georgia" panose="02040502050405020303" pitchFamily="18" charset="0"/>
              </a:rPr>
              <a:t>to be evaluated.  (not more than 25, preferrable 16 or less)</a:t>
            </a:r>
          </a:p>
          <a:p>
            <a:pPr algn="l">
              <a:spcBef>
                <a:spcPts val="1200"/>
              </a:spcBef>
            </a:pPr>
            <a:r>
              <a:rPr lang="en-US" sz="2800" b="1" i="0" u="none" strike="noStrike" baseline="0" dirty="0">
                <a:latin typeface="Georgia" panose="02040502050405020303" pitchFamily="18" charset="0"/>
              </a:rPr>
              <a:t>Stage 2 - Obtaining data from a sample of respondents:</a:t>
            </a:r>
            <a:endParaRPr lang="en-US" sz="2400" b="1" i="0" u="none" strike="noStrike" baseline="0" dirty="0">
              <a:latin typeface="Georgia" panose="02040502050405020303" pitchFamily="18" charset="0"/>
            </a:endParaRPr>
          </a:p>
          <a:p>
            <a:pPr lvl="1"/>
            <a:r>
              <a:rPr lang="en-US" sz="2400" b="0" i="0" u="none" strike="noStrike" baseline="0" dirty="0">
                <a:latin typeface="Georgia" panose="02040502050405020303" pitchFamily="18" charset="0"/>
              </a:rPr>
              <a:t>Step 2.1: Design a data-collection procedure of </a:t>
            </a:r>
            <a:r>
              <a:rPr lang="en-US" sz="2400" b="1" i="0" u="none" strike="noStrike" baseline="0" dirty="0">
                <a:solidFill>
                  <a:srgbClr val="FF0000"/>
                </a:solidFill>
                <a:latin typeface="Georgia" panose="02040502050405020303" pitchFamily="18" charset="0"/>
              </a:rPr>
              <a:t>customers preferences of product  profiles </a:t>
            </a:r>
            <a:r>
              <a:rPr lang="en-US" sz="2400" b="0" i="0" u="none" strike="noStrike" baseline="0" dirty="0">
                <a:latin typeface="Georgia" panose="02040502050405020303" pitchFamily="18" charset="0"/>
              </a:rPr>
              <a:t>using methods such as pairwise comparison, ranking, or </a:t>
            </a:r>
            <a:r>
              <a:rPr lang="en-US" sz="2400" b="1" i="0" u="none" strike="noStrike" baseline="0" dirty="0">
                <a:solidFill>
                  <a:srgbClr val="FF0000"/>
                </a:solidFill>
                <a:latin typeface="Georgia" panose="02040502050405020303" pitchFamily="18" charset="0"/>
              </a:rPr>
              <a:t>rating</a:t>
            </a:r>
            <a:r>
              <a:rPr lang="en-US" sz="2400" b="0" i="0" u="none" strike="noStrike" baseline="0" dirty="0">
                <a:latin typeface="Georgia" panose="02040502050405020303" pitchFamily="18" charset="0"/>
              </a:rPr>
              <a:t>. </a:t>
            </a:r>
          </a:p>
          <a:p>
            <a:pPr lvl="1"/>
            <a:r>
              <a:rPr lang="en-US" sz="2400" b="0" i="0" u="none" strike="noStrike" baseline="0" dirty="0">
                <a:latin typeface="Georgia" panose="02040502050405020303" pitchFamily="18" charset="0"/>
              </a:rPr>
              <a:t>Step 2.2: Select a computation method for obtaining </a:t>
            </a:r>
            <a:r>
              <a:rPr lang="en-US" sz="2400" b="1" dirty="0" err="1">
                <a:solidFill>
                  <a:srgbClr val="FF0000"/>
                </a:solidFill>
                <a:latin typeface="Georgia" panose="02040502050405020303" pitchFamily="18" charset="0"/>
              </a:rPr>
              <a:t>partworth</a:t>
            </a:r>
            <a:r>
              <a:rPr lang="en-US" sz="2400" b="1" dirty="0">
                <a:solidFill>
                  <a:srgbClr val="FF0000"/>
                </a:solidFill>
                <a:latin typeface="Georgia" panose="02040502050405020303" pitchFamily="18" charset="0"/>
              </a:rPr>
              <a:t> functions</a:t>
            </a:r>
            <a:r>
              <a:rPr lang="en-US" sz="2400" b="0" i="0" u="none" strike="noStrike" baseline="0" dirty="0">
                <a:latin typeface="Georgia" panose="02040502050405020303" pitchFamily="18" charset="0"/>
              </a:rPr>
              <a:t>.</a:t>
            </a:r>
          </a:p>
          <a:p>
            <a:pPr algn="l">
              <a:spcBef>
                <a:spcPts val="1200"/>
              </a:spcBef>
            </a:pPr>
            <a:r>
              <a:rPr lang="en-US" sz="2800" b="1" dirty="0">
                <a:latin typeface="Georgia" panose="02040502050405020303" pitchFamily="18" charset="0"/>
              </a:rPr>
              <a:t>Stage 3 - Evaluating product design options:</a:t>
            </a:r>
          </a:p>
          <a:p>
            <a:pPr lvl="1"/>
            <a:r>
              <a:rPr lang="en-US" sz="2400" b="0" i="0" u="none" strike="noStrike" baseline="0" dirty="0">
                <a:latin typeface="Georgia" panose="02040502050405020303" pitchFamily="18" charset="0"/>
              </a:rPr>
              <a:t>Step 3.1: </a:t>
            </a:r>
            <a:r>
              <a:rPr lang="en-US" sz="2400" b="1" i="0" u="none" strike="noStrike" baseline="0" dirty="0">
                <a:solidFill>
                  <a:srgbClr val="FF0000"/>
                </a:solidFill>
                <a:latin typeface="Georgia" panose="02040502050405020303" pitchFamily="18" charset="0"/>
              </a:rPr>
              <a:t>Segment customers </a:t>
            </a:r>
            <a:r>
              <a:rPr lang="en-US" sz="2400" b="0" i="0" u="none" strike="noStrike" baseline="0" dirty="0">
                <a:latin typeface="Georgia" panose="02040502050405020303" pitchFamily="18" charset="0"/>
              </a:rPr>
              <a:t>based on their </a:t>
            </a:r>
            <a:r>
              <a:rPr lang="en-US" sz="2400" b="1" dirty="0" err="1">
                <a:solidFill>
                  <a:srgbClr val="FF0000"/>
                </a:solidFill>
                <a:latin typeface="Georgia" panose="02040502050405020303" pitchFamily="18" charset="0"/>
              </a:rPr>
              <a:t>partworth</a:t>
            </a:r>
            <a:r>
              <a:rPr lang="en-US" sz="2400" b="1" dirty="0">
                <a:solidFill>
                  <a:srgbClr val="FF0000"/>
                </a:solidFill>
                <a:latin typeface="Georgia" panose="02040502050405020303" pitchFamily="18" charset="0"/>
              </a:rPr>
              <a:t> functions.</a:t>
            </a:r>
            <a:endParaRPr lang="en-US" sz="2400" b="0" i="0" u="none" strike="noStrike" baseline="0" dirty="0">
              <a:latin typeface="Georgia" panose="02040502050405020303" pitchFamily="18" charset="0"/>
            </a:endParaRPr>
          </a:p>
          <a:p>
            <a:pPr lvl="1"/>
            <a:r>
              <a:rPr lang="en-US" sz="2400" b="0" i="0" u="none" strike="noStrike" baseline="0" dirty="0">
                <a:latin typeface="Georgia" panose="02040502050405020303" pitchFamily="18" charset="0"/>
              </a:rPr>
              <a:t>Step 3.2: Design </a:t>
            </a:r>
            <a:r>
              <a:rPr lang="en-US" sz="2400" b="1" i="0" u="none" strike="noStrike" baseline="0" dirty="0">
                <a:solidFill>
                  <a:srgbClr val="FF0000"/>
                </a:solidFill>
                <a:latin typeface="Georgia" panose="02040502050405020303" pitchFamily="18" charset="0"/>
              </a:rPr>
              <a:t>market simulations.</a:t>
            </a:r>
            <a:endParaRPr lang="en-US" sz="2400" b="0" i="0" u="none" strike="noStrike" baseline="0" dirty="0">
              <a:latin typeface="Georgia" panose="02040502050405020303" pitchFamily="18" charset="0"/>
            </a:endParaRPr>
          </a:p>
          <a:p>
            <a:pPr lvl="1"/>
            <a:r>
              <a:rPr lang="en-US" sz="2400" b="0" i="0" u="none" strike="noStrike" baseline="0" dirty="0">
                <a:latin typeface="Georgia" panose="02040502050405020303" pitchFamily="18" charset="0"/>
              </a:rPr>
              <a:t>Step 3.3: Select </a:t>
            </a:r>
            <a:r>
              <a:rPr lang="en-US" sz="2400" b="1" i="0" u="none" strike="noStrike" baseline="0" dirty="0">
                <a:solidFill>
                  <a:srgbClr val="FF0000"/>
                </a:solidFill>
                <a:latin typeface="Georgia" panose="02040502050405020303" pitchFamily="18" charset="0"/>
              </a:rPr>
              <a:t>choice rule.</a:t>
            </a:r>
            <a:endParaRPr lang="en-US" sz="2400" b="0" i="0" u="none" strike="noStrike" baseline="0" dirty="0">
              <a:latin typeface="Georgia" panose="02040502050405020303" pitchFamily="18" charset="0"/>
            </a:endParaRPr>
          </a:p>
          <a:p>
            <a:pPr lvl="1"/>
            <a:r>
              <a:rPr lang="en-US" sz="2400" b="0" i="0" u="none" strike="noStrike" baseline="0" dirty="0">
                <a:latin typeface="Georgia" panose="02040502050405020303" pitchFamily="18" charset="0"/>
              </a:rPr>
              <a:t>Step 3.4: Adjust </a:t>
            </a:r>
            <a:r>
              <a:rPr lang="en-US" sz="2400" b="1" i="0" u="none" strike="noStrike" baseline="0" dirty="0">
                <a:solidFill>
                  <a:srgbClr val="FF0000"/>
                </a:solidFill>
                <a:latin typeface="Georgia" panose="02040502050405020303" pitchFamily="18" charset="0"/>
              </a:rPr>
              <a:t>market shares </a:t>
            </a:r>
            <a:r>
              <a:rPr lang="en-US" sz="2400" b="0" i="0" u="none" strike="noStrike" baseline="0" dirty="0">
                <a:latin typeface="Georgia" panose="02040502050405020303" pitchFamily="18" charset="0"/>
              </a:rPr>
              <a:t>to reflect support marketing programs.</a:t>
            </a:r>
            <a:endParaRPr lang="en-US" sz="2400" dirty="0"/>
          </a:p>
        </p:txBody>
      </p:sp>
      <p:sp>
        <p:nvSpPr>
          <p:cNvPr id="4" name="Title 3">
            <a:extLst>
              <a:ext uri="{FF2B5EF4-FFF2-40B4-BE49-F238E27FC236}">
                <a16:creationId xmlns:a16="http://schemas.microsoft.com/office/drawing/2014/main" id="{DC32E6C8-EACF-4759-BA57-59927B63F0CB}"/>
              </a:ext>
            </a:extLst>
          </p:cNvPr>
          <p:cNvSpPr>
            <a:spLocks noGrp="1"/>
          </p:cNvSpPr>
          <p:nvPr>
            <p:ph type="title"/>
          </p:nvPr>
        </p:nvSpPr>
        <p:spPr/>
        <p:txBody>
          <a:bodyPr/>
          <a:lstStyle/>
          <a:p>
            <a:r>
              <a:rPr lang="en-US" sz="3200" b="0" u="none" strike="noStrike" baseline="0" dirty="0">
                <a:latin typeface="FranklinGothic-BookItalic"/>
              </a:rPr>
              <a:t>Steps in designing and executing a conjoint study.</a:t>
            </a:r>
            <a:endParaRPr lang="en-US" sz="4000" dirty="0"/>
          </a:p>
        </p:txBody>
      </p:sp>
    </p:spTree>
    <p:extLst>
      <p:ext uri="{BB962C8B-B14F-4D97-AF65-F5344CB8AC3E}">
        <p14:creationId xmlns:p14="http://schemas.microsoft.com/office/powerpoint/2010/main" val="15229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FE9227D-7A76-4621-8F6D-A7CD9A559F75}"/>
              </a:ext>
            </a:extLst>
          </p:cNvPr>
          <p:cNvGraphicFramePr>
            <a:graphicFrameLocks noGrp="1"/>
          </p:cNvGraphicFramePr>
          <p:nvPr>
            <p:extLst>
              <p:ext uri="{D42A27DB-BD31-4B8C-83A1-F6EECF244321}">
                <p14:modId xmlns:p14="http://schemas.microsoft.com/office/powerpoint/2010/main" val="511128212"/>
              </p:ext>
            </p:extLst>
          </p:nvPr>
        </p:nvGraphicFramePr>
        <p:xfrm>
          <a:off x="406400" y="1981200"/>
          <a:ext cx="11176001" cy="2468880"/>
        </p:xfrm>
        <a:graphic>
          <a:graphicData uri="http://schemas.openxmlformats.org/drawingml/2006/table">
            <a:tbl>
              <a:tblPr>
                <a:tableStyleId>{3C2FFA5D-87B4-456A-9821-1D502468CF0F}</a:tableStyleId>
              </a:tblPr>
              <a:tblGrid>
                <a:gridCol w="1746251">
                  <a:extLst>
                    <a:ext uri="{9D8B030D-6E8A-4147-A177-3AD203B41FA5}">
                      <a16:colId xmlns:a16="http://schemas.microsoft.com/office/drawing/2014/main" val="3537717812"/>
                    </a:ext>
                  </a:extLst>
                </a:gridCol>
                <a:gridCol w="2706687">
                  <a:extLst>
                    <a:ext uri="{9D8B030D-6E8A-4147-A177-3AD203B41FA5}">
                      <a16:colId xmlns:a16="http://schemas.microsoft.com/office/drawing/2014/main" val="2369910487"/>
                    </a:ext>
                  </a:extLst>
                </a:gridCol>
                <a:gridCol w="2706687">
                  <a:extLst>
                    <a:ext uri="{9D8B030D-6E8A-4147-A177-3AD203B41FA5}">
                      <a16:colId xmlns:a16="http://schemas.microsoft.com/office/drawing/2014/main" val="1308686319"/>
                    </a:ext>
                  </a:extLst>
                </a:gridCol>
                <a:gridCol w="1797612">
                  <a:extLst>
                    <a:ext uri="{9D8B030D-6E8A-4147-A177-3AD203B41FA5}">
                      <a16:colId xmlns:a16="http://schemas.microsoft.com/office/drawing/2014/main" val="3226546987"/>
                    </a:ext>
                  </a:extLst>
                </a:gridCol>
                <a:gridCol w="2218764">
                  <a:extLst>
                    <a:ext uri="{9D8B030D-6E8A-4147-A177-3AD203B41FA5}">
                      <a16:colId xmlns:a16="http://schemas.microsoft.com/office/drawing/2014/main" val="1570542150"/>
                    </a:ext>
                  </a:extLst>
                </a:gridCol>
              </a:tblGrid>
              <a:tr h="0">
                <a:tc>
                  <a:txBody>
                    <a:bodyPr/>
                    <a:lstStyle/>
                    <a:p>
                      <a:pPr algn="l" fontAlgn="b"/>
                      <a:r>
                        <a:rPr lang="en-US" sz="1800" u="none" strike="noStrike">
                          <a:effectLst/>
                        </a:rPr>
                        <a:t>\</a:t>
                      </a:r>
                      <a:endParaRPr lang="en-US" sz="1800" b="1"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b="1" u="none" strike="noStrike" dirty="0">
                          <a:solidFill>
                            <a:srgbClr val="9F2D9C"/>
                          </a:solidFill>
                          <a:effectLst/>
                        </a:rPr>
                        <a:t>Location</a:t>
                      </a:r>
                      <a:endParaRPr lang="en-US" sz="18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800" b="1" u="none" strike="noStrike" dirty="0">
                          <a:solidFill>
                            <a:srgbClr val="9F2D9C"/>
                          </a:solidFill>
                          <a:effectLst/>
                        </a:rPr>
                        <a:t>Office supplies</a:t>
                      </a:r>
                      <a:endParaRPr lang="en-US" sz="18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800" b="1" u="none" strike="noStrike" dirty="0">
                          <a:solidFill>
                            <a:srgbClr val="9F2D9C"/>
                          </a:solidFill>
                          <a:effectLst/>
                        </a:rPr>
                        <a:t>Furniture</a:t>
                      </a:r>
                      <a:endParaRPr lang="en-US" sz="18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800" b="1" u="none" strike="noStrike" dirty="0">
                          <a:solidFill>
                            <a:srgbClr val="9F2D9C"/>
                          </a:solidFill>
                          <a:effectLst/>
                        </a:rPr>
                        <a:t>Computers</a:t>
                      </a:r>
                      <a:endParaRPr lang="en-US" sz="1800" b="1" i="0" u="none" strike="noStrike" dirty="0">
                        <a:solidFill>
                          <a:srgbClr val="9F2D9C"/>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1874111432"/>
                  </a:ext>
                </a:extLst>
              </a:tr>
              <a:tr h="0">
                <a:tc>
                  <a:txBody>
                    <a:bodyPr/>
                    <a:lstStyle/>
                    <a:p>
                      <a:pPr algn="l" fontAlgn="b"/>
                      <a:r>
                        <a:rPr lang="en-US" sz="1800" b="1" u="none" strike="noStrike">
                          <a:effectLst/>
                        </a:rPr>
                        <a:t>Level 1</a:t>
                      </a:r>
                      <a:endParaRPr lang="en-US" sz="1800" b="1"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Less than 2 miles</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Very large assortment</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Office furniture</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No computers</a:t>
                      </a:r>
                      <a:endParaRPr lang="en-US" sz="1800" b="0" i="0" u="none" strike="noStrike">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603266531"/>
                  </a:ext>
                </a:extLst>
              </a:tr>
              <a:tr h="0">
                <a:tc>
                  <a:txBody>
                    <a:bodyPr/>
                    <a:lstStyle/>
                    <a:p>
                      <a:pPr algn="l" fontAlgn="b"/>
                      <a:r>
                        <a:rPr lang="en-US" sz="1800" b="1" u="none" strike="noStrike" dirty="0">
                          <a:effectLst/>
                        </a:rPr>
                        <a:t>Level 2</a:t>
                      </a:r>
                      <a:endParaRPr lang="en-US" sz="1800" b="1"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Within 2 to 5 miles</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Large assortment</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No furniture</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Software only</a:t>
                      </a:r>
                      <a:endParaRPr lang="en-US" sz="1800" b="0" i="0" u="none" strike="noStrike">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388669011"/>
                  </a:ext>
                </a:extLst>
              </a:tr>
              <a:tr h="0">
                <a:tc>
                  <a:txBody>
                    <a:bodyPr/>
                    <a:lstStyle/>
                    <a:p>
                      <a:pPr algn="l" fontAlgn="b"/>
                      <a:r>
                        <a:rPr lang="en-US" sz="1800" b="1" u="none" strike="noStrike" dirty="0">
                          <a:effectLst/>
                        </a:rPr>
                        <a:t>Level 3</a:t>
                      </a:r>
                      <a:endParaRPr lang="en-US" sz="1800" b="1"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Within 5 to 10 miles</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Limited assortment</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800" u="none" strike="noStrike" dirty="0">
                          <a:effectLst/>
                        </a:rPr>
                        <a:t>Software and computers</a:t>
                      </a:r>
                      <a:endParaRPr lang="en-US" sz="1800" b="0" i="0" u="none" strike="noStrike" dirty="0">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894978951"/>
                  </a:ext>
                </a:extLst>
              </a:tr>
            </a:tbl>
          </a:graphicData>
        </a:graphic>
      </p:graphicFrame>
      <p:sp>
        <p:nvSpPr>
          <p:cNvPr id="3" name="Title 2">
            <a:extLst>
              <a:ext uri="{FF2B5EF4-FFF2-40B4-BE49-F238E27FC236}">
                <a16:creationId xmlns:a16="http://schemas.microsoft.com/office/drawing/2014/main" id="{B1A4B655-BB2F-484F-BAF8-44304680F8E2}"/>
              </a:ext>
            </a:extLst>
          </p:cNvPr>
          <p:cNvSpPr>
            <a:spLocks noGrp="1"/>
          </p:cNvSpPr>
          <p:nvPr>
            <p:ph type="title"/>
          </p:nvPr>
        </p:nvSpPr>
        <p:spPr/>
        <p:txBody>
          <a:bodyPr/>
          <a:lstStyle/>
          <a:p>
            <a:r>
              <a:rPr lang="en-US" dirty="0"/>
              <a:t>Conjoint Analysis Input Data: </a:t>
            </a:r>
            <a:r>
              <a:rPr lang="en-US" b="1" i="0" u="none" strike="noStrike" dirty="0">
                <a:solidFill>
                  <a:srgbClr val="C00000"/>
                </a:solidFill>
                <a:effectLst/>
                <a:latin typeface="Cambria" panose="02040503050406030204" pitchFamily="18" charset="0"/>
              </a:rPr>
              <a:t>Conjoint design</a:t>
            </a:r>
            <a:r>
              <a:rPr lang="en-US" sz="3200" dirty="0">
                <a:solidFill>
                  <a:srgbClr val="C00000"/>
                </a:solidFill>
              </a:rPr>
              <a:t> </a:t>
            </a:r>
            <a:endParaRPr lang="en-US" dirty="0">
              <a:solidFill>
                <a:srgbClr val="C00000"/>
              </a:solidFill>
            </a:endParaRPr>
          </a:p>
        </p:txBody>
      </p:sp>
      <p:sp>
        <p:nvSpPr>
          <p:cNvPr id="4" name="Content Placeholder 3">
            <a:extLst>
              <a:ext uri="{FF2B5EF4-FFF2-40B4-BE49-F238E27FC236}">
                <a16:creationId xmlns:a16="http://schemas.microsoft.com/office/drawing/2014/main" id="{EEDA164D-BE1A-44DB-8690-57B979C84F8A}"/>
              </a:ext>
            </a:extLst>
          </p:cNvPr>
          <p:cNvSpPr>
            <a:spLocks noGrp="1"/>
          </p:cNvSpPr>
          <p:nvPr>
            <p:ph idx="1"/>
          </p:nvPr>
        </p:nvSpPr>
        <p:spPr>
          <a:xfrm>
            <a:off x="838200" y="685800"/>
            <a:ext cx="10947400" cy="5486400"/>
          </a:xfrm>
        </p:spPr>
        <p:txBody>
          <a:bodyPr/>
          <a:lstStyle/>
          <a:p>
            <a:pPr marL="0" indent="0">
              <a:buNone/>
            </a:pPr>
            <a:r>
              <a:rPr lang="en-US" dirty="0"/>
              <a:t>This table lists the conjoint study design: each column heading represents an </a:t>
            </a:r>
            <a:r>
              <a:rPr lang="en-US" sz="2800" dirty="0">
                <a:solidFill>
                  <a:srgbClr val="9F2D9C"/>
                </a:solidFill>
              </a:rPr>
              <a:t>attribute</a:t>
            </a:r>
            <a:r>
              <a:rPr lang="en-US" dirty="0"/>
              <a:t>, and the values listed below them are the </a:t>
            </a:r>
            <a:r>
              <a:rPr lang="en-US" sz="2400" dirty="0">
                <a:solidFill>
                  <a:srgbClr val="9F2D9C"/>
                </a:solidFill>
              </a:rPr>
              <a:t>levels (options) </a:t>
            </a:r>
            <a:r>
              <a:rPr lang="en-US" sz="2400" dirty="0"/>
              <a:t>available for each attribute</a:t>
            </a:r>
            <a:r>
              <a:rPr lang="en-US" dirty="0"/>
              <a:t>.</a:t>
            </a:r>
          </a:p>
          <a:p>
            <a:endParaRPr lang="en-US" dirty="0"/>
          </a:p>
        </p:txBody>
      </p:sp>
      <p:sp>
        <p:nvSpPr>
          <p:cNvPr id="6" name="TextBox 5">
            <a:extLst>
              <a:ext uri="{FF2B5EF4-FFF2-40B4-BE49-F238E27FC236}">
                <a16:creationId xmlns:a16="http://schemas.microsoft.com/office/drawing/2014/main" id="{6EE9CAD3-B92E-4E76-AABA-F7A10FD56A61}"/>
              </a:ext>
            </a:extLst>
          </p:cNvPr>
          <p:cNvSpPr txBox="1"/>
          <p:nvPr/>
        </p:nvSpPr>
        <p:spPr>
          <a:xfrm>
            <a:off x="406399" y="5105400"/>
            <a:ext cx="11176001" cy="523220"/>
          </a:xfrm>
          <a:prstGeom prst="rect">
            <a:avLst/>
          </a:prstGeom>
          <a:noFill/>
        </p:spPr>
        <p:txBody>
          <a:bodyPr wrap="square">
            <a:spAutoFit/>
          </a:bodyPr>
          <a:lstStyle/>
          <a:p>
            <a:pPr marL="0" indent="0">
              <a:buNone/>
            </a:pPr>
            <a:r>
              <a:rPr lang="en-US" sz="2800" dirty="0"/>
              <a:t>Potentially: 3x3x2x3 = =54 profiles </a:t>
            </a:r>
            <a:r>
              <a:rPr lang="en-US" sz="2800" dirty="0">
                <a:sym typeface="Wingdings" panose="05000000000000000000" pitchFamily="2" charset="2"/>
              </a:rPr>
              <a:t> Cut down to 13 profiles</a:t>
            </a:r>
            <a:endParaRPr lang="en-US" sz="2800" dirty="0"/>
          </a:p>
        </p:txBody>
      </p:sp>
    </p:spTree>
    <p:extLst>
      <p:ext uri="{BB962C8B-B14F-4D97-AF65-F5344CB8AC3E}">
        <p14:creationId xmlns:p14="http://schemas.microsoft.com/office/powerpoint/2010/main" val="178763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A4B655-BB2F-484F-BAF8-44304680F8E2}"/>
              </a:ext>
            </a:extLst>
          </p:cNvPr>
          <p:cNvSpPr>
            <a:spLocks noGrp="1"/>
          </p:cNvSpPr>
          <p:nvPr>
            <p:ph type="title"/>
          </p:nvPr>
        </p:nvSpPr>
        <p:spPr/>
        <p:txBody>
          <a:bodyPr/>
          <a:lstStyle/>
          <a:p>
            <a:r>
              <a:rPr lang="en-US" sz="2800" dirty="0"/>
              <a:t>Conjoint Analysis Input Data: </a:t>
            </a:r>
            <a:r>
              <a:rPr lang="en-US" sz="2800" b="1" i="0" u="none" strike="noStrike" dirty="0">
                <a:solidFill>
                  <a:srgbClr val="000000"/>
                </a:solidFill>
                <a:effectLst/>
                <a:latin typeface="Cambria" panose="02040503050406030204" pitchFamily="18" charset="0"/>
              </a:rPr>
              <a:t>Profiles to be rated (short format)</a:t>
            </a:r>
            <a:r>
              <a:rPr lang="en-US" sz="3600" dirty="0"/>
              <a:t> </a:t>
            </a:r>
            <a:endParaRPr lang="en-US" sz="2800" dirty="0"/>
          </a:p>
        </p:txBody>
      </p:sp>
      <p:sp>
        <p:nvSpPr>
          <p:cNvPr id="4" name="Content Placeholder 3">
            <a:extLst>
              <a:ext uri="{FF2B5EF4-FFF2-40B4-BE49-F238E27FC236}">
                <a16:creationId xmlns:a16="http://schemas.microsoft.com/office/drawing/2014/main" id="{EEDA164D-BE1A-44DB-8690-57B979C84F8A}"/>
              </a:ext>
            </a:extLst>
          </p:cNvPr>
          <p:cNvSpPr>
            <a:spLocks noGrp="1"/>
          </p:cNvSpPr>
          <p:nvPr>
            <p:ph idx="1"/>
          </p:nvPr>
        </p:nvSpPr>
        <p:spPr>
          <a:xfrm>
            <a:off x="228600" y="685800"/>
            <a:ext cx="11557000" cy="1143000"/>
          </a:xfrm>
        </p:spPr>
        <p:txBody>
          <a:bodyPr/>
          <a:lstStyle/>
          <a:p>
            <a:pPr marL="0" indent="0">
              <a:buNone/>
            </a:pPr>
            <a:r>
              <a:rPr lang="nn-NO" sz="2800" i="1" u="none" strike="noStrike" dirty="0">
                <a:solidFill>
                  <a:srgbClr val="000000"/>
                </a:solidFill>
                <a:effectLst/>
                <a:latin typeface="Calibri" panose="020F0502020204030204" pitchFamily="34" charset="0"/>
              </a:rPr>
              <a:t>Profiles (Variety of attribute's levels combinations) </a:t>
            </a:r>
            <a:r>
              <a:rPr lang="nn-NO" sz="2800" b="0" i="1" u="none" strike="noStrike" dirty="0">
                <a:solidFill>
                  <a:srgbClr val="000000"/>
                </a:solidFill>
                <a:effectLst/>
                <a:latin typeface="Calibri" panose="020F0502020204030204" pitchFamily="34" charset="0"/>
              </a:rPr>
              <a:t>data for short data format</a:t>
            </a:r>
          </a:p>
          <a:p>
            <a:pPr marL="0" indent="0">
              <a:buNone/>
            </a:pPr>
            <a:r>
              <a:rPr lang="zh-TW" altLang="en-US" sz="3200" dirty="0"/>
              <a:t>產品特性選項不同組合的設計 </a:t>
            </a:r>
            <a:r>
              <a:rPr lang="en-US" altLang="zh-TW" sz="3200" dirty="0">
                <a:sym typeface="Wingdings" panose="05000000000000000000" pitchFamily="2" charset="2"/>
              </a:rPr>
              <a:t> 13 Profiles</a:t>
            </a:r>
            <a:r>
              <a:rPr lang="zh-TW" altLang="en-US" sz="3200" dirty="0"/>
              <a:t> </a:t>
            </a:r>
            <a:endParaRPr lang="nn-NO" altLang="zh-TW" sz="3200" dirty="0"/>
          </a:p>
          <a:p>
            <a:pPr marL="0" indent="0">
              <a:buNone/>
            </a:pPr>
            <a:r>
              <a:rPr lang="nn-NO" sz="3200" dirty="0">
                <a:sym typeface="Wingdings" panose="05000000000000000000" pitchFamily="2" charset="2"/>
              </a:rPr>
              <a:t> E</a:t>
            </a:r>
            <a:r>
              <a:rPr lang="nn-NO" sz="3200" dirty="0"/>
              <a:t>nough for further analyses </a:t>
            </a:r>
          </a:p>
        </p:txBody>
      </p:sp>
      <p:graphicFrame>
        <p:nvGraphicFramePr>
          <p:cNvPr id="5" name="Table 4">
            <a:extLst>
              <a:ext uri="{FF2B5EF4-FFF2-40B4-BE49-F238E27FC236}">
                <a16:creationId xmlns:a16="http://schemas.microsoft.com/office/drawing/2014/main" id="{ABA5C1AA-F6AA-46FA-AEA1-F6B559917360}"/>
              </a:ext>
            </a:extLst>
          </p:cNvPr>
          <p:cNvGraphicFramePr>
            <a:graphicFrameLocks noGrp="1"/>
          </p:cNvGraphicFramePr>
          <p:nvPr>
            <p:extLst>
              <p:ext uri="{D42A27DB-BD31-4B8C-83A1-F6EECF244321}">
                <p14:modId xmlns:p14="http://schemas.microsoft.com/office/powerpoint/2010/main" val="4045940439"/>
              </p:ext>
            </p:extLst>
          </p:nvPr>
        </p:nvGraphicFramePr>
        <p:xfrm>
          <a:off x="381000" y="3200400"/>
          <a:ext cx="11582400" cy="2990632"/>
        </p:xfrm>
        <a:graphic>
          <a:graphicData uri="http://schemas.openxmlformats.org/drawingml/2006/table">
            <a:tbl>
              <a:tblPr>
                <a:tableStyleId>{616DA210-FB5B-4158-B5E0-FEB733F419BA}</a:tableStyleId>
              </a:tblPr>
              <a:tblGrid>
                <a:gridCol w="1600200">
                  <a:extLst>
                    <a:ext uri="{9D8B030D-6E8A-4147-A177-3AD203B41FA5}">
                      <a16:colId xmlns:a16="http://schemas.microsoft.com/office/drawing/2014/main" val="1369507008"/>
                    </a:ext>
                  </a:extLst>
                </a:gridCol>
                <a:gridCol w="1447800">
                  <a:extLst>
                    <a:ext uri="{9D8B030D-6E8A-4147-A177-3AD203B41FA5}">
                      <a16:colId xmlns:a16="http://schemas.microsoft.com/office/drawing/2014/main" val="481084571"/>
                    </a:ext>
                  </a:extLst>
                </a:gridCol>
                <a:gridCol w="1139089">
                  <a:extLst>
                    <a:ext uri="{9D8B030D-6E8A-4147-A177-3AD203B41FA5}">
                      <a16:colId xmlns:a16="http://schemas.microsoft.com/office/drawing/2014/main" val="1875683235"/>
                    </a:ext>
                  </a:extLst>
                </a:gridCol>
                <a:gridCol w="1160805">
                  <a:extLst>
                    <a:ext uri="{9D8B030D-6E8A-4147-A177-3AD203B41FA5}">
                      <a16:colId xmlns:a16="http://schemas.microsoft.com/office/drawing/2014/main" val="3476694698"/>
                    </a:ext>
                  </a:extLst>
                </a:gridCol>
                <a:gridCol w="1205306">
                  <a:extLst>
                    <a:ext uri="{9D8B030D-6E8A-4147-A177-3AD203B41FA5}">
                      <a16:colId xmlns:a16="http://schemas.microsoft.com/office/drawing/2014/main" val="2119983958"/>
                    </a:ext>
                  </a:extLst>
                </a:gridCol>
                <a:gridCol w="1066800">
                  <a:extLst>
                    <a:ext uri="{9D8B030D-6E8A-4147-A177-3AD203B41FA5}">
                      <a16:colId xmlns:a16="http://schemas.microsoft.com/office/drawing/2014/main" val="3478750743"/>
                    </a:ext>
                  </a:extLst>
                </a:gridCol>
                <a:gridCol w="1219200">
                  <a:extLst>
                    <a:ext uri="{9D8B030D-6E8A-4147-A177-3AD203B41FA5}">
                      <a16:colId xmlns:a16="http://schemas.microsoft.com/office/drawing/2014/main" val="2197278077"/>
                    </a:ext>
                  </a:extLst>
                </a:gridCol>
                <a:gridCol w="825738">
                  <a:extLst>
                    <a:ext uri="{9D8B030D-6E8A-4147-A177-3AD203B41FA5}">
                      <a16:colId xmlns:a16="http://schemas.microsoft.com/office/drawing/2014/main" val="3591526617"/>
                    </a:ext>
                  </a:extLst>
                </a:gridCol>
                <a:gridCol w="1917462">
                  <a:extLst>
                    <a:ext uri="{9D8B030D-6E8A-4147-A177-3AD203B41FA5}">
                      <a16:colId xmlns:a16="http://schemas.microsoft.com/office/drawing/2014/main" val="651240460"/>
                    </a:ext>
                  </a:extLst>
                </a:gridCol>
              </a:tblGrid>
              <a:tr h="317345">
                <a:tc>
                  <a:txBody>
                    <a:bodyPr/>
                    <a:lstStyle/>
                    <a:p>
                      <a:pPr algn="l" fontAlgn="b"/>
                      <a:r>
                        <a:rPr lang="en-US" sz="1600" u="none" strike="noStrike" dirty="0">
                          <a:effectLst/>
                        </a:rPr>
                        <a:t>Attribute\Profile</a:t>
                      </a:r>
                      <a:endParaRPr lang="en-US" sz="16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600" b="1" u="none" strike="noStrike" dirty="0">
                          <a:effectLst/>
                        </a:rPr>
                        <a:t>Profile 1</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u="none" strike="noStrike" dirty="0">
                          <a:effectLst/>
                        </a:rPr>
                        <a:t>Profile 2</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u="none" strike="noStrike" dirty="0">
                          <a:effectLst/>
                        </a:rPr>
                        <a:t>Profile 3</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u="none" strike="noStrike" dirty="0">
                          <a:effectLst/>
                        </a:rPr>
                        <a:t>Profile 4</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u="none" strike="noStrike" dirty="0">
                          <a:effectLst/>
                        </a:rPr>
                        <a:t>Profile 5</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u="none" strike="noStrike" dirty="0">
                          <a:effectLst/>
                        </a:rPr>
                        <a:t>Profile 6</a:t>
                      </a:r>
                      <a:endParaRPr lang="en-US" sz="16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600" b="1" i="0" u="none" strike="noStrike" dirty="0">
                          <a:solidFill>
                            <a:srgbClr val="000000"/>
                          </a:solidFill>
                          <a:effectLst/>
                          <a:latin typeface="Calibri" panose="020F0502020204030204" pitchFamily="34" charset="0"/>
                        </a:rPr>
                        <a:t>…</a:t>
                      </a:r>
                    </a:p>
                  </a:txBody>
                  <a:tcPr marL="45720" marR="45720" anchor="b">
                    <a:solidFill>
                      <a:srgbClr val="92D050"/>
                    </a:solidFill>
                  </a:tcPr>
                </a:tc>
                <a:tc>
                  <a:txBody>
                    <a:bodyPr/>
                    <a:lstStyle/>
                    <a:p>
                      <a:pPr algn="ctr" fontAlgn="b"/>
                      <a:r>
                        <a:rPr lang="en-US" sz="1600" b="1" i="0" u="none" strike="noStrike" dirty="0">
                          <a:solidFill>
                            <a:srgbClr val="000000"/>
                          </a:solidFill>
                          <a:effectLst/>
                          <a:latin typeface="Calibri" panose="020F0502020204030204" pitchFamily="34" charset="0"/>
                        </a:rPr>
                        <a:t>Profile 13</a:t>
                      </a:r>
                    </a:p>
                  </a:txBody>
                  <a:tcPr marL="6350" marR="6350" marT="6350" marB="0" anchor="b">
                    <a:solidFill>
                      <a:srgbClr val="92D050"/>
                    </a:solidFill>
                  </a:tcPr>
                </a:tc>
                <a:extLst>
                  <a:ext uri="{0D108BD9-81ED-4DB2-BD59-A6C34878D82A}">
                    <a16:rowId xmlns:a16="http://schemas.microsoft.com/office/drawing/2014/main" val="2838262830"/>
                  </a:ext>
                </a:extLst>
              </a:tr>
              <a:tr h="626636">
                <a:tc>
                  <a:txBody>
                    <a:bodyPr/>
                    <a:lstStyle/>
                    <a:p>
                      <a:pPr algn="l" fontAlgn="b"/>
                      <a:r>
                        <a:rPr lang="en-US" sz="1600" b="1" u="none" strike="noStrike">
                          <a:effectLst/>
                        </a:rPr>
                        <a:t>Location</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Within 5 to 10 miles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Within 5 to 10 miles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Less than 2 miles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Less than 2 miles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dirty="0">
                          <a:effectLst/>
                        </a:rPr>
                        <a:t>Within 2 to 5 miles</a:t>
                      </a:r>
                      <a:endParaRPr lang="en-US" sz="16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dirty="0">
                          <a:effectLst/>
                        </a:rPr>
                        <a:t>Within 2 to 5 miles</a:t>
                      </a:r>
                      <a:endParaRPr lang="en-US" sz="16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b="0" i="0" u="none" strike="noStrike" dirty="0">
                          <a:solidFill>
                            <a:srgbClr val="000000"/>
                          </a:solidFill>
                          <a:effectLst/>
                          <a:latin typeface="Calibri" panose="020F0502020204030204" pitchFamily="34" charset="0"/>
                        </a:rPr>
                        <a:t>Within 5 to 10 miles</a:t>
                      </a:r>
                    </a:p>
                  </a:txBody>
                  <a:tcPr marL="6350" marR="6350" marT="6350" marB="0" anchor="b"/>
                </a:tc>
                <a:extLst>
                  <a:ext uri="{0D108BD9-81ED-4DB2-BD59-A6C34878D82A}">
                    <a16:rowId xmlns:a16="http://schemas.microsoft.com/office/drawing/2014/main" val="1014862963"/>
                  </a:ext>
                </a:extLst>
              </a:tr>
              <a:tr h="626636">
                <a:tc>
                  <a:txBody>
                    <a:bodyPr/>
                    <a:lstStyle/>
                    <a:p>
                      <a:pPr algn="l" fontAlgn="b"/>
                      <a:r>
                        <a:rPr lang="en-US" sz="1600" b="1" u="none" strike="noStrike">
                          <a:effectLst/>
                        </a:rPr>
                        <a:t>Office supplies</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Very large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Large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Limited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Large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Limited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Very large assortment</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b="0" i="0" u="none" strike="noStrike" dirty="0">
                          <a:solidFill>
                            <a:srgbClr val="000000"/>
                          </a:solidFill>
                          <a:effectLst/>
                          <a:latin typeface="Calibri" panose="020F0502020204030204" pitchFamily="34" charset="0"/>
                        </a:rPr>
                        <a:t>Limited assortment</a:t>
                      </a:r>
                    </a:p>
                  </a:txBody>
                  <a:tcPr marL="6350" marR="6350" marT="6350" marB="0" anchor="b"/>
                </a:tc>
                <a:extLst>
                  <a:ext uri="{0D108BD9-81ED-4DB2-BD59-A6C34878D82A}">
                    <a16:rowId xmlns:a16="http://schemas.microsoft.com/office/drawing/2014/main" val="3324096254"/>
                  </a:ext>
                </a:extLst>
              </a:tr>
              <a:tr h="626636">
                <a:tc>
                  <a:txBody>
                    <a:bodyPr/>
                    <a:lstStyle/>
                    <a:p>
                      <a:pPr algn="l" fontAlgn="b"/>
                      <a:r>
                        <a:rPr lang="en-US" sz="1600" b="1" u="none" strike="noStrike">
                          <a:effectLst/>
                        </a:rPr>
                        <a:t>Furniture</a:t>
                      </a:r>
                      <a:endParaRPr lang="en-US" sz="16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Office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Office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Office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Office furniture</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b="0" i="0" u="none" strike="noStrike" dirty="0">
                          <a:solidFill>
                            <a:srgbClr val="000000"/>
                          </a:solidFill>
                          <a:effectLst/>
                          <a:latin typeface="Calibri" panose="020F0502020204030204" pitchFamily="34" charset="0"/>
                        </a:rPr>
                        <a:t>No furniture</a:t>
                      </a:r>
                    </a:p>
                  </a:txBody>
                  <a:tcPr marL="6350" marR="6350" marT="6350" marB="0" anchor="b"/>
                </a:tc>
                <a:extLst>
                  <a:ext uri="{0D108BD9-81ED-4DB2-BD59-A6C34878D82A}">
                    <a16:rowId xmlns:a16="http://schemas.microsoft.com/office/drawing/2014/main" val="3799699152"/>
                  </a:ext>
                </a:extLst>
              </a:tr>
              <a:tr h="317345">
                <a:tc>
                  <a:txBody>
                    <a:bodyPr/>
                    <a:lstStyle/>
                    <a:p>
                      <a:pPr algn="l" fontAlgn="b"/>
                      <a:r>
                        <a:rPr lang="en-US" sz="1600" b="1" u="none" strike="noStrike" dirty="0">
                          <a:effectLst/>
                        </a:rPr>
                        <a:t>Computers</a:t>
                      </a:r>
                      <a:endParaRPr lang="en-US" sz="16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computers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computers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computers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computers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a:effectLst/>
                        </a:rPr>
                        <a:t>No computers</a:t>
                      </a:r>
                      <a:endParaRPr lang="en-US" sz="16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600" u="none" strike="noStrike" dirty="0">
                          <a:effectLst/>
                        </a:rPr>
                        <a:t>Software only</a:t>
                      </a:r>
                      <a:endParaRPr lang="en-US" sz="16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6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600" b="0" i="0" u="none" strike="noStrike" dirty="0">
                          <a:solidFill>
                            <a:srgbClr val="000000"/>
                          </a:solidFill>
                          <a:effectLst/>
                          <a:latin typeface="Calibri" panose="020F0502020204030204" pitchFamily="34" charset="0"/>
                        </a:rPr>
                        <a:t>Software and computers</a:t>
                      </a:r>
                    </a:p>
                  </a:txBody>
                  <a:tcPr marL="6350" marR="6350" marT="6350" marB="0" anchor="b"/>
                </a:tc>
                <a:extLst>
                  <a:ext uri="{0D108BD9-81ED-4DB2-BD59-A6C34878D82A}">
                    <a16:rowId xmlns:a16="http://schemas.microsoft.com/office/drawing/2014/main" val="3524083606"/>
                  </a:ext>
                </a:extLst>
              </a:tr>
            </a:tbl>
          </a:graphicData>
        </a:graphic>
      </p:graphicFrame>
    </p:spTree>
    <p:extLst>
      <p:ext uri="{BB962C8B-B14F-4D97-AF65-F5344CB8AC3E}">
        <p14:creationId xmlns:p14="http://schemas.microsoft.com/office/powerpoint/2010/main" val="2993525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A4B655-BB2F-484F-BAF8-44304680F8E2}"/>
              </a:ext>
            </a:extLst>
          </p:cNvPr>
          <p:cNvSpPr>
            <a:spLocks noGrp="1"/>
          </p:cNvSpPr>
          <p:nvPr>
            <p:ph type="title"/>
          </p:nvPr>
        </p:nvSpPr>
        <p:spPr/>
        <p:txBody>
          <a:bodyPr/>
          <a:lstStyle/>
          <a:p>
            <a:r>
              <a:rPr lang="en-US" dirty="0"/>
              <a:t>Conjoint Analysis Input Data: </a:t>
            </a:r>
            <a:r>
              <a:rPr lang="en-US" b="1" i="0" u="none" strike="noStrike" dirty="0">
                <a:solidFill>
                  <a:srgbClr val="000000"/>
                </a:solidFill>
                <a:effectLst/>
                <a:latin typeface="Cambria" panose="02040503050406030204" pitchFamily="18" charset="0"/>
              </a:rPr>
              <a:t>Profiles to be rated (short format)</a:t>
            </a:r>
            <a:r>
              <a:rPr lang="en-US" sz="3200" dirty="0"/>
              <a:t> </a:t>
            </a:r>
            <a:endParaRPr lang="en-US" dirty="0"/>
          </a:p>
        </p:txBody>
      </p:sp>
      <p:sp>
        <p:nvSpPr>
          <p:cNvPr id="4" name="Content Placeholder 3">
            <a:extLst>
              <a:ext uri="{FF2B5EF4-FFF2-40B4-BE49-F238E27FC236}">
                <a16:creationId xmlns:a16="http://schemas.microsoft.com/office/drawing/2014/main" id="{EEDA164D-BE1A-44DB-8690-57B979C84F8A}"/>
              </a:ext>
            </a:extLst>
          </p:cNvPr>
          <p:cNvSpPr>
            <a:spLocks noGrp="1"/>
          </p:cNvSpPr>
          <p:nvPr>
            <p:ph idx="1"/>
          </p:nvPr>
        </p:nvSpPr>
        <p:spPr>
          <a:xfrm>
            <a:off x="228600" y="685800"/>
            <a:ext cx="11988800" cy="1143000"/>
          </a:xfrm>
        </p:spPr>
        <p:txBody>
          <a:bodyPr/>
          <a:lstStyle/>
          <a:p>
            <a:pPr marL="0" indent="0">
              <a:buNone/>
            </a:pPr>
            <a:r>
              <a:rPr lang="nn-NO" sz="2800" i="1" u="none" strike="noStrike" dirty="0">
                <a:solidFill>
                  <a:srgbClr val="000000"/>
                </a:solidFill>
                <a:effectLst/>
                <a:latin typeface="Calibri" panose="020F0502020204030204" pitchFamily="34" charset="0"/>
              </a:rPr>
              <a:t>Profiles (Variety of attribute's levels combinations) </a:t>
            </a:r>
            <a:r>
              <a:rPr lang="nn-NO" sz="2800" b="0" i="1" u="none" strike="noStrike" dirty="0">
                <a:solidFill>
                  <a:srgbClr val="000000"/>
                </a:solidFill>
                <a:effectLst/>
                <a:latin typeface="Calibri" panose="020F0502020204030204" pitchFamily="34" charset="0"/>
              </a:rPr>
              <a:t>data for short data format</a:t>
            </a:r>
          </a:p>
          <a:p>
            <a:pPr marL="0" indent="0">
              <a:buNone/>
            </a:pPr>
            <a:r>
              <a:rPr lang="zh-TW" altLang="en-US" sz="2800" dirty="0"/>
              <a:t>產品特性選項不同組合的設計 </a:t>
            </a:r>
            <a:r>
              <a:rPr lang="en-US" altLang="zh-TW" sz="2800" dirty="0">
                <a:sym typeface="Wingdings" panose="05000000000000000000" pitchFamily="2" charset="2"/>
              </a:rPr>
              <a:t> 13 Profiles</a:t>
            </a:r>
            <a:r>
              <a:rPr lang="zh-TW" altLang="en-US" sz="2800" dirty="0"/>
              <a:t> </a:t>
            </a:r>
            <a:r>
              <a:rPr lang="en-US" altLang="zh-TW" sz="2800" dirty="0"/>
              <a:t>by 20 Respondents</a:t>
            </a:r>
            <a:r>
              <a:rPr lang="nn-NO" sz="2800" dirty="0"/>
              <a:t> </a:t>
            </a:r>
            <a:endParaRPr lang="en-US" sz="2800" dirty="0"/>
          </a:p>
        </p:txBody>
      </p:sp>
      <p:graphicFrame>
        <p:nvGraphicFramePr>
          <p:cNvPr id="2" name="Table 1">
            <a:extLst>
              <a:ext uri="{FF2B5EF4-FFF2-40B4-BE49-F238E27FC236}">
                <a16:creationId xmlns:a16="http://schemas.microsoft.com/office/drawing/2014/main" id="{0302C18B-5738-45B7-8413-E2D81601BE44}"/>
              </a:ext>
            </a:extLst>
          </p:cNvPr>
          <p:cNvGraphicFramePr>
            <a:graphicFrameLocks noGrp="1"/>
          </p:cNvGraphicFramePr>
          <p:nvPr>
            <p:extLst>
              <p:ext uri="{D42A27DB-BD31-4B8C-83A1-F6EECF244321}">
                <p14:modId xmlns:p14="http://schemas.microsoft.com/office/powerpoint/2010/main" val="294260570"/>
              </p:ext>
            </p:extLst>
          </p:nvPr>
        </p:nvGraphicFramePr>
        <p:xfrm>
          <a:off x="384454" y="1800149"/>
          <a:ext cx="10816942" cy="3413760"/>
        </p:xfrm>
        <a:graphic>
          <a:graphicData uri="http://schemas.openxmlformats.org/drawingml/2006/table">
            <a:tbl>
              <a:tblPr>
                <a:tableStyleId>{616DA210-FB5B-4158-B5E0-FEB733F419BA}</a:tableStyleId>
              </a:tblPr>
              <a:tblGrid>
                <a:gridCol w="2119462">
                  <a:extLst>
                    <a:ext uri="{9D8B030D-6E8A-4147-A177-3AD203B41FA5}">
                      <a16:colId xmlns:a16="http://schemas.microsoft.com/office/drawing/2014/main" val="710897793"/>
                    </a:ext>
                  </a:extLst>
                </a:gridCol>
                <a:gridCol w="1087185">
                  <a:extLst>
                    <a:ext uri="{9D8B030D-6E8A-4147-A177-3AD203B41FA5}">
                      <a16:colId xmlns:a16="http://schemas.microsoft.com/office/drawing/2014/main" val="2069581979"/>
                    </a:ext>
                  </a:extLst>
                </a:gridCol>
                <a:gridCol w="1087185">
                  <a:extLst>
                    <a:ext uri="{9D8B030D-6E8A-4147-A177-3AD203B41FA5}">
                      <a16:colId xmlns:a16="http://schemas.microsoft.com/office/drawing/2014/main" val="2915878289"/>
                    </a:ext>
                  </a:extLst>
                </a:gridCol>
                <a:gridCol w="1087185">
                  <a:extLst>
                    <a:ext uri="{9D8B030D-6E8A-4147-A177-3AD203B41FA5}">
                      <a16:colId xmlns:a16="http://schemas.microsoft.com/office/drawing/2014/main" val="918688872"/>
                    </a:ext>
                  </a:extLst>
                </a:gridCol>
                <a:gridCol w="1087185">
                  <a:extLst>
                    <a:ext uri="{9D8B030D-6E8A-4147-A177-3AD203B41FA5}">
                      <a16:colId xmlns:a16="http://schemas.microsoft.com/office/drawing/2014/main" val="3344141045"/>
                    </a:ext>
                  </a:extLst>
                </a:gridCol>
                <a:gridCol w="1087185">
                  <a:extLst>
                    <a:ext uri="{9D8B030D-6E8A-4147-A177-3AD203B41FA5}">
                      <a16:colId xmlns:a16="http://schemas.microsoft.com/office/drawing/2014/main" val="681482990"/>
                    </a:ext>
                  </a:extLst>
                </a:gridCol>
                <a:gridCol w="1087185">
                  <a:extLst>
                    <a:ext uri="{9D8B030D-6E8A-4147-A177-3AD203B41FA5}">
                      <a16:colId xmlns:a16="http://schemas.microsoft.com/office/drawing/2014/main" val="4220884890"/>
                    </a:ext>
                  </a:extLst>
                </a:gridCol>
                <a:gridCol w="1087185">
                  <a:extLst>
                    <a:ext uri="{9D8B030D-6E8A-4147-A177-3AD203B41FA5}">
                      <a16:colId xmlns:a16="http://schemas.microsoft.com/office/drawing/2014/main" val="2820606208"/>
                    </a:ext>
                  </a:extLst>
                </a:gridCol>
                <a:gridCol w="1087185">
                  <a:extLst>
                    <a:ext uri="{9D8B030D-6E8A-4147-A177-3AD203B41FA5}">
                      <a16:colId xmlns:a16="http://schemas.microsoft.com/office/drawing/2014/main" val="2051804050"/>
                    </a:ext>
                  </a:extLst>
                </a:gridCol>
              </a:tblGrid>
              <a:tr h="184150">
                <a:tc>
                  <a:txBody>
                    <a:bodyPr/>
                    <a:lstStyle/>
                    <a:p>
                      <a:pPr algn="l" fontAlgn="b"/>
                      <a:r>
                        <a:rPr lang="en-US" sz="1400" b="1" u="none" strike="noStrike">
                          <a:effectLst/>
                        </a:rPr>
                        <a:t>\</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dirty="0">
                          <a:effectLst/>
                        </a:rPr>
                        <a:t>Profile 1</a:t>
                      </a:r>
                      <a:endParaRPr lang="en-US" sz="18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u="none" strike="noStrike">
                          <a:effectLst/>
                        </a:rPr>
                        <a:t>Profile 2</a:t>
                      </a:r>
                      <a:endParaRPr lang="en-US" sz="1800" b="1" i="0" u="none" strike="noStrike">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u="none" strike="noStrike" dirty="0">
                          <a:effectLst/>
                        </a:rPr>
                        <a:t>Profile 3</a:t>
                      </a:r>
                      <a:endParaRPr lang="en-US" sz="18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u="none" strike="noStrike">
                          <a:effectLst/>
                        </a:rPr>
                        <a:t>Profile 4</a:t>
                      </a:r>
                      <a:endParaRPr lang="en-US" sz="1800" b="1" i="0" u="none" strike="noStrike">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u="none" strike="noStrike" dirty="0">
                          <a:effectLst/>
                        </a:rPr>
                        <a:t>Profile 5</a:t>
                      </a:r>
                      <a:endParaRPr lang="en-US" sz="18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u="none" strike="noStrike" dirty="0">
                          <a:effectLst/>
                        </a:rPr>
                        <a:t>Profile 6</a:t>
                      </a:r>
                      <a:endParaRPr lang="en-US" sz="1800" b="1" i="0" u="none" strike="noStrike" dirty="0">
                        <a:solidFill>
                          <a:srgbClr val="000000"/>
                        </a:solidFill>
                        <a:effectLst/>
                        <a:latin typeface="Calibri" panose="020F0502020204030204" pitchFamily="34" charset="0"/>
                      </a:endParaRPr>
                    </a:p>
                  </a:txBody>
                  <a:tcPr marL="45720" marR="45720" anchor="b">
                    <a:solidFill>
                      <a:srgbClr val="92D050"/>
                    </a:solidFill>
                  </a:tcPr>
                </a:tc>
                <a:tc>
                  <a:txBody>
                    <a:bodyPr/>
                    <a:lstStyle/>
                    <a:p>
                      <a:pPr algn="ctr" fontAlgn="b"/>
                      <a:r>
                        <a:rPr lang="en-US" sz="1800" b="1" i="0" u="none" strike="noStrike" dirty="0">
                          <a:solidFill>
                            <a:srgbClr val="000000"/>
                          </a:solidFill>
                          <a:effectLst/>
                          <a:latin typeface="Calibri" panose="020F0502020204030204" pitchFamily="34" charset="0"/>
                        </a:rPr>
                        <a:t>… </a:t>
                      </a:r>
                    </a:p>
                  </a:txBody>
                  <a:tcPr marL="45720" marR="45720" anchor="b">
                    <a:solidFill>
                      <a:srgbClr val="92D050"/>
                    </a:solidFill>
                  </a:tcPr>
                </a:tc>
                <a:tc>
                  <a:txBody>
                    <a:bodyPr/>
                    <a:lstStyle/>
                    <a:p>
                      <a:pPr algn="ctr" fontAlgn="b"/>
                      <a:r>
                        <a:rPr lang="en-US" sz="1800" b="1" i="0" u="none" strike="noStrike" dirty="0">
                          <a:solidFill>
                            <a:srgbClr val="000000"/>
                          </a:solidFill>
                          <a:effectLst/>
                          <a:latin typeface="Calibri" panose="020F0502020204030204" pitchFamily="34" charset="0"/>
                        </a:rPr>
                        <a:t>Profile 13</a:t>
                      </a:r>
                    </a:p>
                  </a:txBody>
                  <a:tcPr marL="45720" marR="45720" anchor="b">
                    <a:solidFill>
                      <a:srgbClr val="92D050"/>
                    </a:solidFill>
                  </a:tcPr>
                </a:tc>
                <a:extLst>
                  <a:ext uri="{0D108BD9-81ED-4DB2-BD59-A6C34878D82A}">
                    <a16:rowId xmlns:a16="http://schemas.microsoft.com/office/drawing/2014/main" val="2434288001"/>
                  </a:ext>
                </a:extLst>
              </a:tr>
              <a:tr h="184150">
                <a:tc>
                  <a:txBody>
                    <a:bodyPr/>
                    <a:lstStyle/>
                    <a:p>
                      <a:pPr algn="l" fontAlgn="b"/>
                      <a:r>
                        <a:rPr lang="en-US" sz="1400" b="1" u="none" strike="noStrike">
                          <a:effectLst/>
                        </a:rPr>
                        <a:t>Respondent 1</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58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59</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87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24</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80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dirty="0">
                          <a:solidFill>
                            <a:srgbClr val="000000"/>
                          </a:solidFill>
                          <a:effectLst/>
                          <a:latin typeface="Calibri" panose="020F0502020204030204" pitchFamily="34" charset="0"/>
                        </a:rPr>
                        <a:t>11</a:t>
                      </a:r>
                    </a:p>
                  </a:txBody>
                  <a:tcPr marL="6350" marR="6350" marT="6350" marB="0" anchor="b"/>
                </a:tc>
                <a:extLst>
                  <a:ext uri="{0D108BD9-81ED-4DB2-BD59-A6C34878D82A}">
                    <a16:rowId xmlns:a16="http://schemas.microsoft.com/office/drawing/2014/main" val="1403478852"/>
                  </a:ext>
                </a:extLst>
              </a:tr>
              <a:tr h="184150">
                <a:tc>
                  <a:txBody>
                    <a:bodyPr/>
                    <a:lstStyle/>
                    <a:p>
                      <a:pPr algn="l" fontAlgn="b"/>
                      <a:r>
                        <a:rPr lang="en-US" sz="1400" b="1" u="none" strike="noStrike">
                          <a:effectLst/>
                        </a:rPr>
                        <a:t>Respondent 2</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9</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dirty="0">
                          <a:effectLst/>
                        </a:rPr>
                        <a:t>33</a:t>
                      </a:r>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16</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22</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dirty="0">
                          <a:solidFill>
                            <a:srgbClr val="000000"/>
                          </a:solidFill>
                          <a:effectLst/>
                          <a:latin typeface="Calibri" panose="020F0502020204030204" pitchFamily="34" charset="0"/>
                        </a:rPr>
                        <a:t>61</a:t>
                      </a:r>
                    </a:p>
                  </a:txBody>
                  <a:tcPr marL="6350" marR="6350" marT="6350" marB="0" anchor="b"/>
                </a:tc>
                <a:extLst>
                  <a:ext uri="{0D108BD9-81ED-4DB2-BD59-A6C34878D82A}">
                    <a16:rowId xmlns:a16="http://schemas.microsoft.com/office/drawing/2014/main" val="3413920326"/>
                  </a:ext>
                </a:extLst>
              </a:tr>
              <a:tr h="184150">
                <a:tc>
                  <a:txBody>
                    <a:bodyPr/>
                    <a:lstStyle/>
                    <a:p>
                      <a:pPr algn="l" fontAlgn="b"/>
                      <a:r>
                        <a:rPr lang="en-US" sz="1400" b="1" u="none" strike="noStrike">
                          <a:effectLst/>
                        </a:rPr>
                        <a:t>Respondent 3</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4</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22</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4</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26</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a:solidFill>
                            <a:srgbClr val="000000"/>
                          </a:solidFill>
                          <a:effectLst/>
                          <a:latin typeface="Calibri" panose="020F0502020204030204" pitchFamily="34" charset="0"/>
                        </a:rPr>
                        <a:t>80</a:t>
                      </a:r>
                    </a:p>
                  </a:txBody>
                  <a:tcPr marL="6350" marR="6350" marT="6350" marB="0" anchor="b"/>
                </a:tc>
                <a:extLst>
                  <a:ext uri="{0D108BD9-81ED-4DB2-BD59-A6C34878D82A}">
                    <a16:rowId xmlns:a16="http://schemas.microsoft.com/office/drawing/2014/main" val="84170975"/>
                  </a:ext>
                </a:extLst>
              </a:tr>
              <a:tr h="184150">
                <a:tc>
                  <a:txBody>
                    <a:bodyPr/>
                    <a:lstStyle/>
                    <a:p>
                      <a:pPr algn="l" fontAlgn="b"/>
                      <a:r>
                        <a:rPr lang="en-US" sz="1400" b="1" u="none" strike="noStrike">
                          <a:effectLst/>
                        </a:rPr>
                        <a:t>Respondent 4</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56</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31</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26</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39</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90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a:solidFill>
                            <a:srgbClr val="000000"/>
                          </a:solidFill>
                          <a:effectLst/>
                          <a:latin typeface="Calibri" panose="020F0502020204030204" pitchFamily="34" charset="0"/>
                        </a:rPr>
                        <a:t>27</a:t>
                      </a:r>
                    </a:p>
                  </a:txBody>
                  <a:tcPr marL="6350" marR="6350" marT="6350" marB="0" anchor="b"/>
                </a:tc>
                <a:extLst>
                  <a:ext uri="{0D108BD9-81ED-4DB2-BD59-A6C34878D82A}">
                    <a16:rowId xmlns:a16="http://schemas.microsoft.com/office/drawing/2014/main" val="3300023613"/>
                  </a:ext>
                </a:extLst>
              </a:tr>
              <a:tr h="184150">
                <a:tc>
                  <a:txBody>
                    <a:bodyPr/>
                    <a:lstStyle/>
                    <a:p>
                      <a:pPr algn="l" fontAlgn="b"/>
                      <a:r>
                        <a:rPr lang="en-US" sz="1400" b="1" u="none" strike="noStrike">
                          <a:effectLst/>
                        </a:rPr>
                        <a:t>Respondent 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48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33</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73</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dirty="0">
                          <a:solidFill>
                            <a:srgbClr val="000000"/>
                          </a:solidFill>
                          <a:effectLst/>
                          <a:latin typeface="Calibri" panose="020F0502020204030204" pitchFamily="34" charset="0"/>
                        </a:rPr>
                        <a:t>16</a:t>
                      </a:r>
                    </a:p>
                  </a:txBody>
                  <a:tcPr marL="6350" marR="6350" marT="6350" marB="0" anchor="b"/>
                </a:tc>
                <a:extLst>
                  <a:ext uri="{0D108BD9-81ED-4DB2-BD59-A6C34878D82A}">
                    <a16:rowId xmlns:a16="http://schemas.microsoft.com/office/drawing/2014/main" val="1511847477"/>
                  </a:ext>
                </a:extLst>
              </a:tr>
              <a:tr h="184150">
                <a:tc>
                  <a:txBody>
                    <a:bodyPr/>
                    <a:lstStyle/>
                    <a:p>
                      <a:pPr algn="l" fontAlgn="b"/>
                      <a:r>
                        <a:rPr lang="en-US" sz="1400" b="1" u="none" strike="noStrike">
                          <a:effectLst/>
                        </a:rPr>
                        <a:t>Respondent 6</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50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40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77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63</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19</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a:solidFill>
                            <a:srgbClr val="000000"/>
                          </a:solidFill>
                          <a:effectLst/>
                          <a:latin typeface="Calibri" panose="020F0502020204030204" pitchFamily="34" charset="0"/>
                        </a:rPr>
                        <a:t>0</a:t>
                      </a:r>
                    </a:p>
                  </a:txBody>
                  <a:tcPr marL="6350" marR="6350" marT="6350" marB="0" anchor="b"/>
                </a:tc>
                <a:extLst>
                  <a:ext uri="{0D108BD9-81ED-4DB2-BD59-A6C34878D82A}">
                    <a16:rowId xmlns:a16="http://schemas.microsoft.com/office/drawing/2014/main" val="3688185579"/>
                  </a:ext>
                </a:extLst>
              </a:tr>
              <a:tr h="184150">
                <a:tc>
                  <a:txBody>
                    <a:bodyPr/>
                    <a:lstStyle/>
                    <a:p>
                      <a:pPr algn="l" fontAlgn="b"/>
                      <a:r>
                        <a:rPr lang="en-US" sz="1400" b="1" u="none" strike="noStrike">
                          <a:effectLst/>
                        </a:rPr>
                        <a:t>Respondent 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91</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44</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23</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67</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a:solidFill>
                            <a:srgbClr val="000000"/>
                          </a:solidFill>
                          <a:effectLst/>
                          <a:latin typeface="Calibri" panose="020F0502020204030204" pitchFamily="34" charset="0"/>
                        </a:rPr>
                        <a:t>12</a:t>
                      </a:r>
                    </a:p>
                  </a:txBody>
                  <a:tcPr marL="6350" marR="6350" marT="6350" marB="0" anchor="b"/>
                </a:tc>
                <a:extLst>
                  <a:ext uri="{0D108BD9-81ED-4DB2-BD59-A6C34878D82A}">
                    <a16:rowId xmlns:a16="http://schemas.microsoft.com/office/drawing/2014/main" val="1860143419"/>
                  </a:ext>
                </a:extLst>
              </a:tr>
              <a:tr h="184150">
                <a:tc>
                  <a:txBody>
                    <a:bodyPr/>
                    <a:lstStyle/>
                    <a:p>
                      <a:pPr algn="l" fontAlgn="b"/>
                      <a:r>
                        <a:rPr lang="en-US" sz="1400" b="1" u="none" strike="noStrike">
                          <a:effectLst/>
                        </a:rPr>
                        <a:t>Respondent 8</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11</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12</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25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35</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a:effectLst/>
                        </a:rPr>
                        <a:t>10</a:t>
                      </a:r>
                      <a:endParaRPr lang="en-US" sz="1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400" b="1" u="none" strike="noStrike" dirty="0">
                          <a:effectLst/>
                        </a:rPr>
                        <a:t>14</a:t>
                      </a:r>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400" b="1" i="0" u="none" strike="noStrike" dirty="0">
                          <a:solidFill>
                            <a:srgbClr val="000000"/>
                          </a:solidFill>
                          <a:effectLst/>
                          <a:latin typeface="Calibri" panose="020F0502020204030204" pitchFamily="34" charset="0"/>
                        </a:rPr>
                        <a:t>69</a:t>
                      </a:r>
                    </a:p>
                  </a:txBody>
                  <a:tcPr marL="6350" marR="6350" marT="6350" marB="0" anchor="b"/>
                </a:tc>
                <a:extLst>
                  <a:ext uri="{0D108BD9-81ED-4DB2-BD59-A6C34878D82A}">
                    <a16:rowId xmlns:a16="http://schemas.microsoft.com/office/drawing/2014/main" val="1080137563"/>
                  </a:ext>
                </a:extLst>
              </a:tr>
              <a:tr h="184150">
                <a:tc>
                  <a:txBody>
                    <a:bodyPr/>
                    <a:lstStyle/>
                    <a:p>
                      <a:pPr algn="l" fontAlgn="b"/>
                      <a:r>
                        <a:rPr lang="en-US" sz="1400" b="1" i="0" u="none" strike="noStrike" dirty="0">
                          <a:solidFill>
                            <a:srgbClr val="000000"/>
                          </a:solidFill>
                          <a:effectLst/>
                          <a:latin typeface="Calibri" panose="020F0502020204030204" pitchFamily="34" charset="0"/>
                        </a:rPr>
                        <a:t>…</a:t>
                      </a: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32485852"/>
                  </a:ext>
                </a:extLst>
              </a:tr>
              <a:tr h="184150">
                <a:tc>
                  <a:txBody>
                    <a:bodyPr/>
                    <a:lstStyle/>
                    <a:p>
                      <a:pPr algn="l" fontAlgn="b"/>
                      <a:r>
                        <a:rPr lang="en-US" sz="1400" b="1" i="0" u="none" strike="noStrike" dirty="0">
                          <a:solidFill>
                            <a:srgbClr val="000000"/>
                          </a:solidFill>
                          <a:effectLst/>
                          <a:latin typeface="Calibri" panose="020F0502020204030204" pitchFamily="34" charset="0"/>
                        </a:rPr>
                        <a:t>Respondent 20</a:t>
                      </a:r>
                    </a:p>
                  </a:txBody>
                  <a:tcPr marL="45720" marR="45720" anchor="b"/>
                </a:tc>
                <a:tc>
                  <a:txBody>
                    <a:bodyPr/>
                    <a:lstStyle/>
                    <a:p>
                      <a:pPr algn="ctr" fontAlgn="b"/>
                      <a:r>
                        <a:rPr lang="en-US" sz="1600" b="1" i="0" u="none" strike="noStrike">
                          <a:solidFill>
                            <a:srgbClr val="000000"/>
                          </a:solidFill>
                          <a:effectLst/>
                          <a:latin typeface="Calibri" panose="020F0502020204030204" pitchFamily="34" charset="0"/>
                        </a:rPr>
                        <a:t>50</a:t>
                      </a:r>
                    </a:p>
                  </a:txBody>
                  <a:tcPr marL="6350" marR="6350" marT="6350" marB="0" anchor="b"/>
                </a:tc>
                <a:tc>
                  <a:txBody>
                    <a:bodyPr/>
                    <a:lstStyle/>
                    <a:p>
                      <a:pPr algn="ctr" fontAlgn="b"/>
                      <a:r>
                        <a:rPr lang="en-US" sz="1600" b="1" i="0" u="none" strike="noStrike">
                          <a:solidFill>
                            <a:srgbClr val="000000"/>
                          </a:solidFill>
                          <a:effectLst/>
                          <a:latin typeface="Calibri" panose="020F0502020204030204" pitchFamily="34" charset="0"/>
                        </a:rPr>
                        <a:t>53</a:t>
                      </a:r>
                    </a:p>
                  </a:txBody>
                  <a:tcPr marL="6350" marR="6350" marT="6350" marB="0" anchor="b"/>
                </a:tc>
                <a:tc>
                  <a:txBody>
                    <a:bodyPr/>
                    <a:lstStyle/>
                    <a:p>
                      <a:pPr algn="ctr" fontAlgn="b"/>
                      <a:r>
                        <a:rPr lang="en-US" sz="1600" b="1" i="0" u="none" strike="noStrike">
                          <a:solidFill>
                            <a:srgbClr val="000000"/>
                          </a:solidFill>
                          <a:effectLst/>
                          <a:latin typeface="Calibri" panose="020F0502020204030204" pitchFamily="34" charset="0"/>
                        </a:rPr>
                        <a:t>50</a:t>
                      </a:r>
                    </a:p>
                  </a:txBody>
                  <a:tcPr marL="6350" marR="6350" marT="6350" marB="0" anchor="b"/>
                </a:tc>
                <a:tc>
                  <a:txBody>
                    <a:bodyPr/>
                    <a:lstStyle/>
                    <a:p>
                      <a:pPr algn="ctr" fontAlgn="b"/>
                      <a:r>
                        <a:rPr lang="en-US" sz="1600" b="1" i="0" u="none" strike="noStrike">
                          <a:solidFill>
                            <a:srgbClr val="000000"/>
                          </a:solidFill>
                          <a:effectLst/>
                          <a:latin typeface="Calibri" panose="020F0502020204030204" pitchFamily="34" charset="0"/>
                        </a:rPr>
                        <a:t>64</a:t>
                      </a:r>
                    </a:p>
                  </a:txBody>
                  <a:tcPr marL="6350" marR="6350" marT="6350" marB="0" anchor="b"/>
                </a:tc>
                <a:tc>
                  <a:txBody>
                    <a:bodyPr/>
                    <a:lstStyle/>
                    <a:p>
                      <a:pPr algn="ctr" fontAlgn="b"/>
                      <a:r>
                        <a:rPr lang="en-US" sz="1600" b="1" i="0" u="none" strike="noStrike">
                          <a:solidFill>
                            <a:srgbClr val="000000"/>
                          </a:solidFill>
                          <a:effectLst/>
                          <a:latin typeface="Calibri" panose="020F0502020204030204" pitchFamily="34" charset="0"/>
                        </a:rPr>
                        <a:t>18</a:t>
                      </a:r>
                    </a:p>
                  </a:txBody>
                  <a:tcPr marL="6350" marR="6350" marT="6350" marB="0" anchor="b"/>
                </a:tc>
                <a:tc>
                  <a:txBody>
                    <a:bodyPr/>
                    <a:lstStyle/>
                    <a:p>
                      <a:pPr algn="ctr" fontAlgn="b"/>
                      <a:r>
                        <a:rPr lang="en-US" sz="1600" b="1" i="0" u="none" strike="noStrike" dirty="0">
                          <a:solidFill>
                            <a:srgbClr val="000000"/>
                          </a:solidFill>
                          <a:effectLst/>
                          <a:latin typeface="Calibri" panose="020F0502020204030204" pitchFamily="34" charset="0"/>
                        </a:rPr>
                        <a:t>62</a:t>
                      </a:r>
                    </a:p>
                  </a:txBody>
                  <a:tcPr marL="6350" marR="6350" marT="6350" marB="0" anchor="b"/>
                </a:tc>
                <a:tc>
                  <a:txBody>
                    <a:bodyPr/>
                    <a:lstStyle/>
                    <a:p>
                      <a:pPr algn="ctr" fontAlgn="b"/>
                      <a:endParaRPr lang="en-US" sz="16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1" i="0" u="none" strike="noStrike" dirty="0">
                          <a:solidFill>
                            <a:srgbClr val="000000"/>
                          </a:solidFill>
                          <a:effectLst/>
                          <a:latin typeface="Calibri" panose="020F0502020204030204" pitchFamily="34" charset="0"/>
                        </a:rPr>
                        <a:t>21</a:t>
                      </a:r>
                    </a:p>
                  </a:txBody>
                  <a:tcPr marL="6350" marR="6350" marT="6350" marB="0" anchor="b"/>
                </a:tc>
                <a:extLst>
                  <a:ext uri="{0D108BD9-81ED-4DB2-BD59-A6C34878D82A}">
                    <a16:rowId xmlns:a16="http://schemas.microsoft.com/office/drawing/2014/main" val="3430800863"/>
                  </a:ext>
                </a:extLst>
              </a:tr>
            </a:tbl>
          </a:graphicData>
        </a:graphic>
      </p:graphicFrame>
      <p:sp>
        <p:nvSpPr>
          <p:cNvPr id="6" name="TextBox 5">
            <a:extLst>
              <a:ext uri="{FF2B5EF4-FFF2-40B4-BE49-F238E27FC236}">
                <a16:creationId xmlns:a16="http://schemas.microsoft.com/office/drawing/2014/main" id="{57B200AE-668B-4A54-AFEA-D664248F874F}"/>
              </a:ext>
            </a:extLst>
          </p:cNvPr>
          <p:cNvSpPr txBox="1"/>
          <p:nvPr/>
        </p:nvSpPr>
        <p:spPr>
          <a:xfrm>
            <a:off x="417110" y="5433536"/>
            <a:ext cx="11774889" cy="707886"/>
          </a:xfrm>
          <a:prstGeom prst="rect">
            <a:avLst/>
          </a:prstGeom>
          <a:noFill/>
        </p:spPr>
        <p:txBody>
          <a:bodyPr wrap="square">
            <a:spAutoFit/>
          </a:bodyPr>
          <a:lstStyle/>
          <a:p>
            <a:pPr algn="l"/>
            <a:r>
              <a:rPr lang="en-US" sz="2000" b="0" i="0" u="none" strike="noStrike" baseline="0" dirty="0">
                <a:solidFill>
                  <a:srgbClr val="000000"/>
                </a:solidFill>
                <a:latin typeface="OpenSans-Light"/>
              </a:rPr>
              <a:t>(see Conjoint Technical Note at </a:t>
            </a:r>
            <a:r>
              <a:rPr lang="en-US" sz="2000" b="0" i="0" u="none" strike="noStrike" baseline="0" dirty="0">
                <a:solidFill>
                  <a:srgbClr val="0000FF"/>
                </a:solidFill>
                <a:latin typeface="OpenSans-Light"/>
              </a:rPr>
              <a:t>https://www.enginius.biz/index.php/instructors/teaching-resources/technical-notes/ </a:t>
            </a:r>
            <a:r>
              <a:rPr lang="en-US" sz="2000" b="0" i="0" u="none" strike="noStrike" baseline="0" dirty="0">
                <a:solidFill>
                  <a:srgbClr val="000000"/>
                </a:solidFill>
                <a:latin typeface="OpenSans-Light"/>
              </a:rPr>
              <a:t>more details) </a:t>
            </a:r>
            <a:r>
              <a:rPr lang="en-US" sz="2000" b="1" i="0" u="none" strike="noStrike" baseline="0" dirty="0">
                <a:solidFill>
                  <a:srgbClr val="000000"/>
                </a:solidFill>
                <a:latin typeface="OpenSans-Light"/>
              </a:rPr>
              <a:t>to create the minimum number of profiles required to extract the </a:t>
            </a:r>
            <a:r>
              <a:rPr lang="en-US" sz="2000" b="1" i="0" u="none" strike="noStrike" baseline="0" dirty="0" err="1">
                <a:solidFill>
                  <a:srgbClr val="000000"/>
                </a:solidFill>
                <a:latin typeface="OpenSans-Light"/>
              </a:rPr>
              <a:t>partworths</a:t>
            </a:r>
            <a:r>
              <a:rPr lang="en-US" sz="2000" b="1" i="0" u="none" strike="noStrike" baseline="0" dirty="0">
                <a:solidFill>
                  <a:srgbClr val="000000"/>
                </a:solidFill>
                <a:latin typeface="OpenSans-Light"/>
              </a:rPr>
              <a:t> correctly</a:t>
            </a:r>
            <a:r>
              <a:rPr lang="en-US" sz="2000" b="0" i="0" u="none" strike="noStrike" baseline="0" dirty="0">
                <a:solidFill>
                  <a:srgbClr val="000000"/>
                </a:solidFill>
                <a:latin typeface="OpenSans-Light"/>
              </a:rPr>
              <a:t>.</a:t>
            </a:r>
            <a:endParaRPr lang="en-US" sz="2000" dirty="0"/>
          </a:p>
        </p:txBody>
      </p:sp>
    </p:spTree>
    <p:extLst>
      <p:ext uri="{BB962C8B-B14F-4D97-AF65-F5344CB8AC3E}">
        <p14:creationId xmlns:p14="http://schemas.microsoft.com/office/powerpoint/2010/main" val="4243240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A4B655-BB2F-484F-BAF8-44304680F8E2}"/>
              </a:ext>
            </a:extLst>
          </p:cNvPr>
          <p:cNvSpPr>
            <a:spLocks noGrp="1"/>
          </p:cNvSpPr>
          <p:nvPr>
            <p:ph type="title"/>
          </p:nvPr>
        </p:nvSpPr>
        <p:spPr/>
        <p:txBody>
          <a:bodyPr/>
          <a:lstStyle/>
          <a:p>
            <a:r>
              <a:rPr lang="en-US" dirty="0"/>
              <a:t>Conjoint Analysis Input Data: </a:t>
            </a:r>
            <a:r>
              <a:rPr lang="en-US" b="1" i="0" u="none" strike="noStrike" dirty="0">
                <a:solidFill>
                  <a:srgbClr val="000000"/>
                </a:solidFill>
                <a:effectLst/>
                <a:latin typeface="Cambria" panose="02040503050406030204" pitchFamily="18" charset="0"/>
              </a:rPr>
              <a:t>Profiles to be </a:t>
            </a:r>
            <a:r>
              <a:rPr lang="en-US" dirty="0">
                <a:solidFill>
                  <a:srgbClr val="000000"/>
                </a:solidFill>
                <a:latin typeface="Cambria" panose="02040503050406030204" pitchFamily="18" charset="0"/>
              </a:rPr>
              <a:t>rated (long format</a:t>
            </a:r>
            <a:r>
              <a:rPr lang="en-US" b="1" i="0" u="none" strike="noStrike" dirty="0">
                <a:solidFill>
                  <a:srgbClr val="000000"/>
                </a:solidFill>
                <a:effectLst/>
                <a:latin typeface="Cambria" panose="02040503050406030204" pitchFamily="18" charset="0"/>
              </a:rPr>
              <a:t>)</a:t>
            </a:r>
            <a:r>
              <a:rPr lang="en-US" sz="3200" dirty="0"/>
              <a:t> </a:t>
            </a:r>
            <a:endParaRPr lang="en-US" dirty="0"/>
          </a:p>
        </p:txBody>
      </p:sp>
      <p:sp>
        <p:nvSpPr>
          <p:cNvPr id="4" name="Content Placeholder 3">
            <a:extLst>
              <a:ext uri="{FF2B5EF4-FFF2-40B4-BE49-F238E27FC236}">
                <a16:creationId xmlns:a16="http://schemas.microsoft.com/office/drawing/2014/main" id="{EEDA164D-BE1A-44DB-8690-57B979C84F8A}"/>
              </a:ext>
            </a:extLst>
          </p:cNvPr>
          <p:cNvSpPr>
            <a:spLocks noGrp="1"/>
          </p:cNvSpPr>
          <p:nvPr>
            <p:ph idx="1"/>
          </p:nvPr>
        </p:nvSpPr>
        <p:spPr>
          <a:xfrm>
            <a:off x="228600" y="563045"/>
            <a:ext cx="11988800" cy="1143000"/>
          </a:xfrm>
        </p:spPr>
        <p:txBody>
          <a:bodyPr/>
          <a:lstStyle/>
          <a:p>
            <a:pPr marL="0" indent="0">
              <a:buNone/>
            </a:pPr>
            <a:r>
              <a:rPr lang="en-US" sz="3200" b="0" u="none" strike="noStrike" dirty="0">
                <a:solidFill>
                  <a:srgbClr val="FF0000"/>
                </a:solidFill>
                <a:effectLst/>
                <a:latin typeface="Calibri" panose="020F0502020204030204" pitchFamily="34" charset="0"/>
              </a:rPr>
              <a:t>Customers' </a:t>
            </a:r>
            <a:r>
              <a:rPr lang="en-US" sz="3200" dirty="0">
                <a:solidFill>
                  <a:srgbClr val="FF0000"/>
                </a:solidFill>
                <a:latin typeface="Calibri" panose="020F0502020204030204" pitchFamily="34" charset="0"/>
              </a:rPr>
              <a:t>preference </a:t>
            </a:r>
            <a:r>
              <a:rPr lang="en-US" sz="3200" dirty="0" err="1">
                <a:solidFill>
                  <a:srgbClr val="FF0000"/>
                </a:solidFill>
                <a:latin typeface="Calibri" panose="020F0502020204030204" pitchFamily="34" charset="0"/>
              </a:rPr>
              <a:t>partworths</a:t>
            </a:r>
            <a:r>
              <a:rPr lang="en-US" sz="3200" dirty="0">
                <a:solidFill>
                  <a:srgbClr val="FF0000"/>
                </a:solidFill>
                <a:latin typeface="Calibri" panose="020F0502020204030204" pitchFamily="34" charset="0"/>
              </a:rPr>
              <a:t> </a:t>
            </a:r>
            <a:r>
              <a:rPr lang="en-US" sz="2400" b="0" u="none" strike="noStrike" dirty="0">
                <a:solidFill>
                  <a:srgbClr val="000000"/>
                </a:solidFill>
                <a:effectLst/>
                <a:latin typeface="Calibri" panose="020F0502020204030204" pitchFamily="34" charset="0"/>
              </a:rPr>
              <a:t>can either be submitted as is, </a:t>
            </a:r>
            <a:r>
              <a:rPr lang="en-US" sz="2800" u="none" strike="noStrike" dirty="0">
                <a:solidFill>
                  <a:srgbClr val="000000"/>
                </a:solidFill>
                <a:effectLst/>
                <a:latin typeface="Calibri" panose="020F0502020204030204" pitchFamily="34" charset="0"/>
              </a:rPr>
              <a:t>or inferred from customers' ratings of hypothetical profiles.</a:t>
            </a:r>
            <a:r>
              <a:rPr lang="en-US" sz="3200" dirty="0"/>
              <a:t> </a:t>
            </a:r>
            <a:endParaRPr lang="en-US" sz="3600" dirty="0"/>
          </a:p>
        </p:txBody>
      </p:sp>
      <p:graphicFrame>
        <p:nvGraphicFramePr>
          <p:cNvPr id="6" name="Table 5">
            <a:extLst>
              <a:ext uri="{FF2B5EF4-FFF2-40B4-BE49-F238E27FC236}">
                <a16:creationId xmlns:a16="http://schemas.microsoft.com/office/drawing/2014/main" id="{F09B9275-1E15-460B-BC14-036829F5B763}"/>
              </a:ext>
            </a:extLst>
          </p:cNvPr>
          <p:cNvGraphicFramePr>
            <a:graphicFrameLocks noGrp="1"/>
          </p:cNvGraphicFramePr>
          <p:nvPr>
            <p:extLst>
              <p:ext uri="{D42A27DB-BD31-4B8C-83A1-F6EECF244321}">
                <p14:modId xmlns:p14="http://schemas.microsoft.com/office/powerpoint/2010/main" val="2588023078"/>
              </p:ext>
            </p:extLst>
          </p:nvPr>
        </p:nvGraphicFramePr>
        <p:xfrm>
          <a:off x="228600" y="1757463"/>
          <a:ext cx="11480798" cy="5067880"/>
        </p:xfrm>
        <a:graphic>
          <a:graphicData uri="http://schemas.openxmlformats.org/drawingml/2006/table">
            <a:tbl>
              <a:tblPr firstRow="1" firstCol="1" bandRow="1">
                <a:tableStyleId>{5C22544A-7EE6-4342-B048-85BDC9FD1C3A}</a:tableStyleId>
              </a:tblPr>
              <a:tblGrid>
                <a:gridCol w="1640114">
                  <a:extLst>
                    <a:ext uri="{9D8B030D-6E8A-4147-A177-3AD203B41FA5}">
                      <a16:colId xmlns:a16="http://schemas.microsoft.com/office/drawing/2014/main" val="1481091246"/>
                    </a:ext>
                  </a:extLst>
                </a:gridCol>
                <a:gridCol w="1357084">
                  <a:extLst>
                    <a:ext uri="{9D8B030D-6E8A-4147-A177-3AD203B41FA5}">
                      <a16:colId xmlns:a16="http://schemas.microsoft.com/office/drawing/2014/main" val="1729875624"/>
                    </a:ext>
                  </a:extLst>
                </a:gridCol>
                <a:gridCol w="1923144">
                  <a:extLst>
                    <a:ext uri="{9D8B030D-6E8A-4147-A177-3AD203B41FA5}">
                      <a16:colId xmlns:a16="http://schemas.microsoft.com/office/drawing/2014/main" val="1901210493"/>
                    </a:ext>
                  </a:extLst>
                </a:gridCol>
                <a:gridCol w="1640114">
                  <a:extLst>
                    <a:ext uri="{9D8B030D-6E8A-4147-A177-3AD203B41FA5}">
                      <a16:colId xmlns:a16="http://schemas.microsoft.com/office/drawing/2014/main" val="2756682670"/>
                    </a:ext>
                  </a:extLst>
                </a:gridCol>
                <a:gridCol w="1640114">
                  <a:extLst>
                    <a:ext uri="{9D8B030D-6E8A-4147-A177-3AD203B41FA5}">
                      <a16:colId xmlns:a16="http://schemas.microsoft.com/office/drawing/2014/main" val="2615523906"/>
                    </a:ext>
                  </a:extLst>
                </a:gridCol>
                <a:gridCol w="1640114">
                  <a:extLst>
                    <a:ext uri="{9D8B030D-6E8A-4147-A177-3AD203B41FA5}">
                      <a16:colId xmlns:a16="http://schemas.microsoft.com/office/drawing/2014/main" val="1292356495"/>
                    </a:ext>
                  </a:extLst>
                </a:gridCol>
                <a:gridCol w="1640114">
                  <a:extLst>
                    <a:ext uri="{9D8B030D-6E8A-4147-A177-3AD203B41FA5}">
                      <a16:colId xmlns:a16="http://schemas.microsoft.com/office/drawing/2014/main" val="1969946136"/>
                    </a:ext>
                  </a:extLst>
                </a:gridCol>
              </a:tblGrid>
              <a:tr h="184150">
                <a:tc>
                  <a:txBody>
                    <a:bodyPr/>
                    <a:lstStyle/>
                    <a:p>
                      <a:pPr marL="0" marR="0">
                        <a:lnSpc>
                          <a:spcPct val="107000"/>
                        </a:lnSpc>
                        <a:spcBef>
                          <a:spcPts val="0"/>
                        </a:spcBef>
                        <a:spcAft>
                          <a:spcPts val="0"/>
                        </a:spcAft>
                      </a:pPr>
                      <a:r>
                        <a:rPr lang="en-US" sz="1200">
                          <a:effectLst/>
                        </a:rPr>
                        <a:t>Id</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Respondent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Location</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supplies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Rating</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2468851292"/>
                  </a:ext>
                </a:extLst>
              </a:tr>
              <a:tr h="184150">
                <a:tc>
                  <a:txBody>
                    <a:bodyPr/>
                    <a:lstStyle/>
                    <a:p>
                      <a:pPr marL="0" marR="0">
                        <a:lnSpc>
                          <a:spcPct val="107000"/>
                        </a:lnSpc>
                        <a:spcBef>
                          <a:spcPts val="0"/>
                        </a:spcBef>
                        <a:spcAft>
                          <a:spcPts val="0"/>
                        </a:spcAft>
                      </a:pPr>
                      <a:r>
                        <a:rPr lang="en-US" sz="1600">
                          <a:effectLst/>
                        </a:rPr>
                        <a:t>1-Profile 1</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1</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Within 5 to 10 miles</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Very large assortment</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Office furniture</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No computers</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a:effectLst/>
                        </a:rPr>
                        <a:t>58</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3787989020"/>
                  </a:ext>
                </a:extLst>
              </a:tr>
              <a:tr h="184150">
                <a:tc>
                  <a:txBody>
                    <a:bodyPr/>
                    <a:lstStyle/>
                    <a:p>
                      <a:pPr marL="0" marR="0">
                        <a:lnSpc>
                          <a:spcPct val="107000"/>
                        </a:lnSpc>
                        <a:spcBef>
                          <a:spcPts val="0"/>
                        </a:spcBef>
                        <a:spcAft>
                          <a:spcPts val="0"/>
                        </a:spcAft>
                      </a:pPr>
                      <a:r>
                        <a:rPr lang="en-US" sz="1600">
                          <a:effectLst/>
                        </a:rPr>
                        <a:t>2-Profile 2</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5 to 10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dirty="0">
                          <a:effectLst/>
                        </a:rPr>
                        <a:t>Office furniture</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59</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910818611"/>
                  </a:ext>
                </a:extLst>
              </a:tr>
              <a:tr h="184150">
                <a:tc>
                  <a:txBody>
                    <a:bodyPr/>
                    <a:lstStyle/>
                    <a:p>
                      <a:pPr marL="0" marR="0">
                        <a:lnSpc>
                          <a:spcPct val="107000"/>
                        </a:lnSpc>
                        <a:spcBef>
                          <a:spcPts val="0"/>
                        </a:spcBef>
                        <a:spcAft>
                          <a:spcPts val="0"/>
                        </a:spcAft>
                      </a:pPr>
                      <a:r>
                        <a:rPr lang="en-US" sz="1600">
                          <a:effectLst/>
                        </a:rPr>
                        <a:t>3-Profile 3</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Less than 2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Limited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87</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2263576004"/>
                  </a:ext>
                </a:extLst>
              </a:tr>
              <a:tr h="184150">
                <a:tc>
                  <a:txBody>
                    <a:bodyPr/>
                    <a:lstStyle/>
                    <a:p>
                      <a:pPr marL="0" marR="0">
                        <a:lnSpc>
                          <a:spcPct val="107000"/>
                        </a:lnSpc>
                        <a:spcBef>
                          <a:spcPts val="0"/>
                        </a:spcBef>
                        <a:spcAft>
                          <a:spcPts val="0"/>
                        </a:spcAft>
                      </a:pPr>
                      <a:r>
                        <a:rPr lang="en-US" sz="1600">
                          <a:effectLst/>
                        </a:rPr>
                        <a:t>4</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Less than 2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35</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3160835417"/>
                  </a:ext>
                </a:extLst>
              </a:tr>
              <a:tr h="184150">
                <a:tc>
                  <a:txBody>
                    <a:bodyPr/>
                    <a:lstStyle/>
                    <a:p>
                      <a:pPr marL="0" marR="0">
                        <a:lnSpc>
                          <a:spcPct val="107000"/>
                        </a:lnSpc>
                        <a:spcBef>
                          <a:spcPts val="0"/>
                        </a:spcBef>
                        <a:spcAft>
                          <a:spcPts val="0"/>
                        </a:spcAft>
                      </a:pPr>
                      <a:r>
                        <a:rPr lang="en-US" sz="1600">
                          <a:effectLst/>
                        </a:rPr>
                        <a:t>5</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2 to 5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Limited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24</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4013706293"/>
                  </a:ext>
                </a:extLst>
              </a:tr>
              <a:tr h="184150">
                <a:tc>
                  <a:txBody>
                    <a:bodyPr/>
                    <a:lstStyle/>
                    <a:p>
                      <a:pPr marL="0" marR="0">
                        <a:lnSpc>
                          <a:spcPct val="107000"/>
                        </a:lnSpc>
                        <a:spcBef>
                          <a:spcPts val="0"/>
                        </a:spcBef>
                        <a:spcAft>
                          <a:spcPts val="0"/>
                        </a:spcAft>
                      </a:pPr>
                      <a:r>
                        <a:rPr lang="en-US" sz="1600">
                          <a:effectLst/>
                        </a:rPr>
                        <a:t>6</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2 to 5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Very 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only</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80</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2124031015"/>
                  </a:ext>
                </a:extLst>
              </a:tr>
              <a:tr h="184150">
                <a:tc>
                  <a:txBody>
                    <a:bodyPr/>
                    <a:lstStyle/>
                    <a:p>
                      <a:pPr marL="0" marR="0">
                        <a:lnSpc>
                          <a:spcPct val="107000"/>
                        </a:lnSpc>
                        <a:spcBef>
                          <a:spcPts val="0"/>
                        </a:spcBef>
                        <a:spcAft>
                          <a:spcPts val="0"/>
                        </a:spcAft>
                      </a:pPr>
                      <a:r>
                        <a:rPr lang="en-US" sz="1600">
                          <a:effectLst/>
                        </a:rPr>
                        <a:t>7</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Less than 2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Limited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only</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86</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4144313573"/>
                  </a:ext>
                </a:extLst>
              </a:tr>
              <a:tr h="184150">
                <a:tc>
                  <a:txBody>
                    <a:bodyPr/>
                    <a:lstStyle/>
                    <a:p>
                      <a:pPr marL="0" marR="0">
                        <a:lnSpc>
                          <a:spcPct val="107000"/>
                        </a:lnSpc>
                        <a:spcBef>
                          <a:spcPts val="0"/>
                        </a:spcBef>
                        <a:spcAft>
                          <a:spcPts val="0"/>
                        </a:spcAft>
                      </a:pPr>
                      <a:r>
                        <a:rPr lang="en-US" sz="1600">
                          <a:effectLst/>
                        </a:rPr>
                        <a:t>8</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5 to 10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only</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3</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2890476432"/>
                  </a:ext>
                </a:extLst>
              </a:tr>
              <a:tr h="184150">
                <a:tc>
                  <a:txBody>
                    <a:bodyPr/>
                    <a:lstStyle/>
                    <a:p>
                      <a:pPr marL="0" marR="0">
                        <a:lnSpc>
                          <a:spcPct val="107000"/>
                        </a:lnSpc>
                        <a:spcBef>
                          <a:spcPts val="0"/>
                        </a:spcBef>
                        <a:spcAft>
                          <a:spcPts val="0"/>
                        </a:spcAft>
                      </a:pPr>
                      <a:r>
                        <a:rPr lang="en-US" sz="1600">
                          <a:effectLst/>
                        </a:rPr>
                        <a:t>9</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Less than 2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and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100</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2918868795"/>
                  </a:ext>
                </a:extLst>
              </a:tr>
              <a:tr h="184150">
                <a:tc>
                  <a:txBody>
                    <a:bodyPr/>
                    <a:lstStyle/>
                    <a:p>
                      <a:pPr marL="0" marR="0">
                        <a:lnSpc>
                          <a:spcPct val="107000"/>
                        </a:lnSpc>
                        <a:spcBef>
                          <a:spcPts val="0"/>
                        </a:spcBef>
                        <a:spcAft>
                          <a:spcPts val="0"/>
                        </a:spcAft>
                      </a:pPr>
                      <a:r>
                        <a:rPr lang="en-US" sz="1600">
                          <a:effectLst/>
                        </a:rPr>
                        <a:t>10</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2 to 5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and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92</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521703238"/>
                  </a:ext>
                </a:extLst>
              </a:tr>
              <a:tr h="184150">
                <a:tc>
                  <a:txBody>
                    <a:bodyPr/>
                    <a:lstStyle/>
                    <a:p>
                      <a:pPr marL="0" marR="0">
                        <a:lnSpc>
                          <a:spcPct val="107000"/>
                        </a:lnSpc>
                        <a:spcBef>
                          <a:spcPts val="0"/>
                        </a:spcBef>
                        <a:spcAft>
                          <a:spcPts val="0"/>
                        </a:spcAft>
                      </a:pPr>
                      <a:r>
                        <a:rPr lang="en-US" sz="1600">
                          <a:effectLst/>
                        </a:rPr>
                        <a:t>11</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5 to 10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Limited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and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66</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604572774"/>
                  </a:ext>
                </a:extLst>
              </a:tr>
              <a:tr h="184150">
                <a:tc>
                  <a:txBody>
                    <a:bodyPr/>
                    <a:lstStyle/>
                    <a:p>
                      <a:pPr marL="0" marR="0">
                        <a:lnSpc>
                          <a:spcPct val="107000"/>
                        </a:lnSpc>
                        <a:spcBef>
                          <a:spcPts val="0"/>
                        </a:spcBef>
                        <a:spcAft>
                          <a:spcPts val="0"/>
                        </a:spcAft>
                      </a:pPr>
                      <a:r>
                        <a:rPr lang="en-US" sz="1600">
                          <a:effectLst/>
                        </a:rPr>
                        <a:t>12</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Less than 2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Very 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and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44</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3630291301"/>
                  </a:ext>
                </a:extLst>
              </a:tr>
              <a:tr h="184150">
                <a:tc>
                  <a:txBody>
                    <a:bodyPr/>
                    <a:lstStyle/>
                    <a:p>
                      <a:pPr marL="0" marR="0">
                        <a:lnSpc>
                          <a:spcPct val="107000"/>
                        </a:lnSpc>
                        <a:spcBef>
                          <a:spcPts val="0"/>
                        </a:spcBef>
                        <a:spcAft>
                          <a:spcPts val="0"/>
                        </a:spcAft>
                      </a:pPr>
                      <a:r>
                        <a:rPr lang="en-US" sz="1600">
                          <a:effectLst/>
                        </a:rPr>
                        <a:t>13-Profile 13</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5 to 10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Limited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Software and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11</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589576182"/>
                  </a:ext>
                </a:extLst>
              </a:tr>
              <a:tr h="184150">
                <a:tc>
                  <a:txBody>
                    <a:bodyPr/>
                    <a:lstStyle/>
                    <a:p>
                      <a:pPr marL="0" marR="0">
                        <a:lnSpc>
                          <a:spcPct val="107000"/>
                        </a:lnSpc>
                        <a:spcBef>
                          <a:spcPts val="0"/>
                        </a:spcBef>
                        <a:spcAft>
                          <a:spcPts val="0"/>
                        </a:spcAft>
                      </a:pPr>
                      <a:r>
                        <a:rPr lang="en-US" sz="1600">
                          <a:effectLst/>
                        </a:rPr>
                        <a:t>14-Profile 1</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2</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Within 5 to 10 miles</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Very large assortment</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Office furniture</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dirty="0">
                          <a:effectLst/>
                        </a:rPr>
                        <a:t>No computers</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solidFill>
                      <a:srgbClr val="FFC000"/>
                    </a:solidFill>
                  </a:tcPr>
                </a:tc>
                <a:tc>
                  <a:txBody>
                    <a:bodyPr/>
                    <a:lstStyle/>
                    <a:p>
                      <a:pPr marL="0" marR="0" algn="ctr">
                        <a:lnSpc>
                          <a:spcPct val="107000"/>
                        </a:lnSpc>
                        <a:spcBef>
                          <a:spcPts val="0"/>
                        </a:spcBef>
                        <a:spcAft>
                          <a:spcPts val="0"/>
                        </a:spcAft>
                      </a:pPr>
                      <a:r>
                        <a:rPr lang="en-US" sz="1200">
                          <a:effectLst/>
                        </a:rPr>
                        <a:t>5</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458380377"/>
                  </a:ext>
                </a:extLst>
              </a:tr>
              <a:tr h="184150">
                <a:tc>
                  <a:txBody>
                    <a:bodyPr/>
                    <a:lstStyle/>
                    <a:p>
                      <a:pPr marL="0" marR="0">
                        <a:lnSpc>
                          <a:spcPct val="107000"/>
                        </a:lnSpc>
                        <a:spcBef>
                          <a:spcPts val="0"/>
                        </a:spcBef>
                        <a:spcAft>
                          <a:spcPts val="0"/>
                        </a:spcAft>
                      </a:pPr>
                      <a:r>
                        <a:rPr lang="en-US" sz="1600">
                          <a:effectLst/>
                        </a:rPr>
                        <a:t>15-Profile 2</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2</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Within 5 to 10 miles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Large assortment</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Office furniture</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No computers</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200">
                          <a:effectLst/>
                        </a:rPr>
                        <a:t>9</a:t>
                      </a:r>
                      <a:endParaRPr lang="en-US" sz="12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514587454"/>
                  </a:ext>
                </a:extLst>
              </a:tr>
              <a:tr h="184150">
                <a:tc>
                  <a:txBody>
                    <a:bodyPr/>
                    <a:lstStyle/>
                    <a:p>
                      <a:pPr marL="0" marR="0">
                        <a:lnSpc>
                          <a:spcPct val="107000"/>
                        </a:lnSpc>
                        <a:spcBef>
                          <a:spcPts val="0"/>
                        </a:spcBef>
                        <a:spcAft>
                          <a:spcPts val="0"/>
                        </a:spcAft>
                      </a:pPr>
                      <a:r>
                        <a:rPr lang="en-US" sz="1600">
                          <a:effectLst/>
                        </a:rPr>
                        <a:t>16-Profile 3</a:t>
                      </a:r>
                      <a:endParaRPr lang="en-US" sz="160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2</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Less than 2 miles</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Limited assortment</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Office furniture</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No computers</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400" dirty="0">
                          <a:effectLst/>
                        </a:rPr>
                        <a:t>33</a:t>
                      </a: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3490529716"/>
                  </a:ext>
                </a:extLst>
              </a:tr>
              <a:tr h="184150">
                <a:tc>
                  <a:txBody>
                    <a:bodyPr/>
                    <a:lstStyle/>
                    <a:p>
                      <a:pPr marL="0" marR="0">
                        <a:lnSpc>
                          <a:spcPct val="107000"/>
                        </a:lnSpc>
                        <a:spcBef>
                          <a:spcPts val="0"/>
                        </a:spcBef>
                        <a:spcAft>
                          <a:spcPts val="0"/>
                        </a:spcAft>
                      </a:pPr>
                      <a:r>
                        <a:rPr lang="en-US" sz="1600" dirty="0">
                          <a:effectLst/>
                          <a:latin typeface="Calibri" panose="020F0502020204030204" pitchFamily="34" charset="0"/>
                          <a:ea typeface="DengXian" panose="02010600030101010101" pitchFamily="2" charset="-122"/>
                          <a:cs typeface="Times New Roman" panose="02020603050405020304" pitchFamily="18" charset="0"/>
                        </a:rPr>
                        <a:t>…</a:t>
                      </a: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endParaRPr lang="en-US" sz="1400"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nchor="b"/>
                </a:tc>
                <a:extLst>
                  <a:ext uri="{0D108BD9-81ED-4DB2-BD59-A6C34878D82A}">
                    <a16:rowId xmlns:a16="http://schemas.microsoft.com/office/drawing/2014/main" val="1021965822"/>
                  </a:ext>
                </a:extLst>
              </a:tr>
            </a:tbl>
          </a:graphicData>
        </a:graphic>
      </p:graphicFrame>
      <p:sp>
        <p:nvSpPr>
          <p:cNvPr id="7" name="TextBox 6">
            <a:extLst>
              <a:ext uri="{FF2B5EF4-FFF2-40B4-BE49-F238E27FC236}">
                <a16:creationId xmlns:a16="http://schemas.microsoft.com/office/drawing/2014/main" id="{D15008DF-2888-44AC-8A3D-0DFB5412D783}"/>
              </a:ext>
            </a:extLst>
          </p:cNvPr>
          <p:cNvSpPr txBox="1"/>
          <p:nvPr/>
        </p:nvSpPr>
        <p:spPr>
          <a:xfrm>
            <a:off x="3200400" y="2819400"/>
            <a:ext cx="8216900" cy="1815882"/>
          </a:xfrm>
          <a:prstGeom prst="rect">
            <a:avLst/>
          </a:prstGeom>
          <a:solidFill>
            <a:srgbClr val="FFFF00"/>
          </a:solidFill>
        </p:spPr>
        <p:txBody>
          <a:bodyPr wrap="square">
            <a:spAutoFit/>
          </a:bodyPr>
          <a:lstStyle/>
          <a:p>
            <a:pPr algn="l"/>
            <a:r>
              <a:rPr lang="en-US" sz="2800" b="0" i="0" u="none" strike="noStrike" baseline="0" dirty="0">
                <a:latin typeface="OpenSans-Light"/>
              </a:rPr>
              <a:t>The short format ratings will consist of two data blocks. 1. the profiles and 2. </a:t>
            </a:r>
            <a:r>
              <a:rPr lang="en-US" sz="2800" b="1" i="0" u="none" strike="noStrike" baseline="0" dirty="0">
                <a:latin typeface="OpenSans-Light"/>
              </a:rPr>
              <a:t>Profile ratings by respondents. </a:t>
            </a:r>
          </a:p>
          <a:p>
            <a:pPr algn="l"/>
            <a:endParaRPr lang="en-US" sz="2800" b="1" dirty="0">
              <a:latin typeface="OpenSans-Light"/>
            </a:endParaRPr>
          </a:p>
          <a:p>
            <a:pPr algn="l"/>
            <a:r>
              <a:rPr lang="en-US" sz="2800" b="1" dirty="0">
                <a:latin typeface="OpenSans-Light"/>
              </a:rPr>
              <a:t>The long format has only one data block.</a:t>
            </a:r>
            <a:endParaRPr lang="en-US" sz="2800" b="1" dirty="0"/>
          </a:p>
        </p:txBody>
      </p:sp>
    </p:spTree>
    <p:extLst>
      <p:ext uri="{BB962C8B-B14F-4D97-AF65-F5344CB8AC3E}">
        <p14:creationId xmlns:p14="http://schemas.microsoft.com/office/powerpoint/2010/main" val="3920573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9024-BE94-43FE-807F-00C8049542A6}"/>
              </a:ext>
            </a:extLst>
          </p:cNvPr>
          <p:cNvSpPr>
            <a:spLocks noGrp="1"/>
          </p:cNvSpPr>
          <p:nvPr>
            <p:ph type="title"/>
          </p:nvPr>
        </p:nvSpPr>
        <p:spPr/>
        <p:txBody>
          <a:bodyPr/>
          <a:lstStyle/>
          <a:p>
            <a:r>
              <a:rPr lang="en-US" sz="3600" i="0" u="none" strike="noStrike" baseline="0" dirty="0">
                <a:solidFill>
                  <a:srgbClr val="404040"/>
                </a:solidFill>
                <a:latin typeface="OpenSans-Light"/>
              </a:rPr>
              <a:t>Conjoint ratings (long format)</a:t>
            </a:r>
            <a:endParaRPr lang="en-US" sz="3600" dirty="0"/>
          </a:p>
        </p:txBody>
      </p:sp>
      <p:sp>
        <p:nvSpPr>
          <p:cNvPr id="3" name="Content Placeholder 2">
            <a:extLst>
              <a:ext uri="{FF2B5EF4-FFF2-40B4-BE49-F238E27FC236}">
                <a16:creationId xmlns:a16="http://schemas.microsoft.com/office/drawing/2014/main" id="{E558D0A7-E371-44BC-AA72-F628371E491C}"/>
              </a:ext>
            </a:extLst>
          </p:cNvPr>
          <p:cNvSpPr>
            <a:spLocks noGrp="1"/>
          </p:cNvSpPr>
          <p:nvPr>
            <p:ph idx="1"/>
          </p:nvPr>
        </p:nvSpPr>
        <p:spPr>
          <a:xfrm>
            <a:off x="32656" y="685800"/>
            <a:ext cx="12159343" cy="5486400"/>
          </a:xfrm>
        </p:spPr>
        <p:txBody>
          <a:bodyPr/>
          <a:lstStyle/>
          <a:p>
            <a:pPr marL="0" indent="0" algn="l">
              <a:buNone/>
            </a:pPr>
            <a:r>
              <a:rPr lang="en-US" sz="2800" b="0" i="0" u="none" strike="noStrike" baseline="0" dirty="0">
                <a:solidFill>
                  <a:srgbClr val="404040"/>
                </a:solidFill>
                <a:latin typeface="OpenSans-Light"/>
              </a:rPr>
              <a:t>Long format ratings are used when </a:t>
            </a:r>
            <a:r>
              <a:rPr lang="en-US" sz="2800" i="0" u="none" strike="noStrike" baseline="0" dirty="0">
                <a:solidFill>
                  <a:srgbClr val="9F2D9C"/>
                </a:solidFill>
                <a:latin typeface="OpenSans-Light"/>
              </a:rPr>
              <a:t>each respondent rated different conjoint profiles (shown below). </a:t>
            </a:r>
            <a:r>
              <a:rPr lang="en-US" sz="2800" b="0" i="0" u="none" strike="noStrike" baseline="0" dirty="0">
                <a:solidFill>
                  <a:srgbClr val="404040"/>
                </a:solidFill>
                <a:latin typeface="OpenSans-Light"/>
              </a:rPr>
              <a:t>These ratings are then used by </a:t>
            </a:r>
            <a:r>
              <a:rPr lang="en-US" sz="2800" b="0" i="0" u="none" strike="noStrike" baseline="0" dirty="0" err="1">
                <a:solidFill>
                  <a:srgbClr val="404040"/>
                </a:solidFill>
                <a:latin typeface="OpenSans-Light"/>
              </a:rPr>
              <a:t>Enginius</a:t>
            </a:r>
            <a:r>
              <a:rPr lang="en-US" sz="2800" b="0" i="0" u="none" strike="noStrike" baseline="0" dirty="0">
                <a:solidFill>
                  <a:srgbClr val="404040"/>
                </a:solidFill>
                <a:latin typeface="OpenSans-Light"/>
              </a:rPr>
              <a:t> to infer respondents’ </a:t>
            </a:r>
            <a:r>
              <a:rPr lang="en-US" sz="2800" b="0" i="0" u="none" strike="noStrike" baseline="0" dirty="0" err="1">
                <a:solidFill>
                  <a:srgbClr val="404040"/>
                </a:solidFill>
                <a:latin typeface="OpenSans-Light"/>
              </a:rPr>
              <a:t>partworths</a:t>
            </a:r>
            <a:r>
              <a:rPr lang="en-US" sz="2800" b="0" i="0" u="none" strike="noStrike" baseline="0" dirty="0">
                <a:solidFill>
                  <a:srgbClr val="404040"/>
                </a:solidFill>
                <a:latin typeface="OpenSans-Light"/>
              </a:rPr>
              <a:t> (preferences). With this option, every respondent can be exposed to different profiles and even different number of profiles (i.e., each respondent has his or her own customized or randomized questionnaire). </a:t>
            </a:r>
          </a:p>
          <a:p>
            <a:pPr marL="0" indent="0" algn="l">
              <a:buNone/>
            </a:pPr>
            <a:r>
              <a:rPr lang="en-US" sz="2800" b="0" dirty="0">
                <a:solidFill>
                  <a:srgbClr val="404040"/>
                </a:solidFill>
                <a:latin typeface="OpenSans-Light"/>
                <a:sym typeface="Wingdings" panose="05000000000000000000" pitchFamily="2" charset="2"/>
              </a:rPr>
              <a:t> </a:t>
            </a:r>
            <a:r>
              <a:rPr lang="en-US" sz="2400" dirty="0">
                <a:solidFill>
                  <a:srgbClr val="404040"/>
                </a:solidFill>
                <a:sym typeface="Wingdings" panose="05000000000000000000" pitchFamily="2" charset="2"/>
              </a:rPr>
              <a:t>Only one instead of two data blocks (no need for </a:t>
            </a:r>
            <a:r>
              <a:rPr lang="en-US" sz="2400" b="1" i="0" u="none" strike="noStrike" dirty="0">
                <a:solidFill>
                  <a:srgbClr val="9F2D9C"/>
                </a:solidFill>
                <a:effectLst/>
              </a:rPr>
              <a:t>Profiles to be </a:t>
            </a:r>
            <a:r>
              <a:rPr lang="en-US" sz="2400" dirty="0">
                <a:solidFill>
                  <a:srgbClr val="9F2D9C"/>
                </a:solidFill>
              </a:rPr>
              <a:t>rated</a:t>
            </a:r>
            <a:r>
              <a:rPr lang="en-US" sz="2400" dirty="0">
                <a:solidFill>
                  <a:srgbClr val="000000"/>
                </a:solidFill>
              </a:rPr>
              <a:t>) </a:t>
            </a:r>
            <a:endParaRPr lang="en-US" sz="2800" dirty="0">
              <a:solidFill>
                <a:srgbClr val="000000"/>
              </a:solidFill>
            </a:endParaRPr>
          </a:p>
        </p:txBody>
      </p:sp>
      <p:pic>
        <p:nvPicPr>
          <p:cNvPr id="5" name="Picture 4">
            <a:extLst>
              <a:ext uri="{FF2B5EF4-FFF2-40B4-BE49-F238E27FC236}">
                <a16:creationId xmlns:a16="http://schemas.microsoft.com/office/drawing/2014/main" id="{4E33DD71-61E4-4C18-8CC8-7FA8175DF0B9}"/>
              </a:ext>
            </a:extLst>
          </p:cNvPr>
          <p:cNvPicPr>
            <a:picLocks noChangeAspect="1"/>
          </p:cNvPicPr>
          <p:nvPr/>
        </p:nvPicPr>
        <p:blipFill>
          <a:blip r:embed="rId2"/>
          <a:stretch>
            <a:fillRect/>
          </a:stretch>
        </p:blipFill>
        <p:spPr>
          <a:xfrm>
            <a:off x="152400" y="3211286"/>
            <a:ext cx="10727402" cy="3657600"/>
          </a:xfrm>
          <a:prstGeom prst="rect">
            <a:avLst/>
          </a:prstGeom>
        </p:spPr>
      </p:pic>
    </p:spTree>
    <p:extLst>
      <p:ext uri="{BB962C8B-B14F-4D97-AF65-F5344CB8AC3E}">
        <p14:creationId xmlns:p14="http://schemas.microsoft.com/office/powerpoint/2010/main" val="647311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204EF-C6B0-4BDA-AE44-303337FB6583}"/>
              </a:ext>
            </a:extLst>
          </p:cNvPr>
          <p:cNvSpPr>
            <a:spLocks noGrp="1"/>
          </p:cNvSpPr>
          <p:nvPr>
            <p:ph type="title"/>
          </p:nvPr>
        </p:nvSpPr>
        <p:spPr/>
        <p:txBody>
          <a:bodyPr/>
          <a:lstStyle/>
          <a:p>
            <a:r>
              <a:rPr lang="en-US" dirty="0"/>
              <a:t>Select Data Blocks</a:t>
            </a:r>
          </a:p>
        </p:txBody>
      </p:sp>
      <p:sp>
        <p:nvSpPr>
          <p:cNvPr id="3" name="Content Placeholder 2">
            <a:extLst>
              <a:ext uri="{FF2B5EF4-FFF2-40B4-BE49-F238E27FC236}">
                <a16:creationId xmlns:a16="http://schemas.microsoft.com/office/drawing/2014/main" id="{555C3926-5406-49C8-8E3C-4123DC11A7DC}"/>
              </a:ext>
            </a:extLst>
          </p:cNvPr>
          <p:cNvSpPr>
            <a:spLocks noGrp="1"/>
          </p:cNvSpPr>
          <p:nvPr>
            <p:ph idx="1"/>
          </p:nvPr>
        </p:nvSpPr>
        <p:spPr/>
        <p:txBody>
          <a:bodyPr/>
          <a:lstStyle/>
          <a:p>
            <a:pPr marL="457200" indent="-457200">
              <a:buFont typeface="+mj-lt"/>
              <a:buAutoNum type="arabicPeriod"/>
            </a:pPr>
            <a:r>
              <a:rPr lang="en-US" dirty="0"/>
              <a:t>Short format for Preferences: Two Data Blocks </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r>
              <a:rPr lang="en-US" dirty="0"/>
              <a:t>Long format for Preferences: One Data Block  </a:t>
            </a:r>
          </a:p>
          <a:p>
            <a:pPr marL="457200" indent="-457200">
              <a:buFont typeface="+mj-lt"/>
              <a:buAutoNum type="arabicPeriod"/>
            </a:pPr>
            <a:endParaRPr lang="en-US" dirty="0"/>
          </a:p>
        </p:txBody>
      </p:sp>
      <p:pic>
        <p:nvPicPr>
          <p:cNvPr id="5" name="Picture 4">
            <a:extLst>
              <a:ext uri="{FF2B5EF4-FFF2-40B4-BE49-F238E27FC236}">
                <a16:creationId xmlns:a16="http://schemas.microsoft.com/office/drawing/2014/main" id="{2BBE5232-6A9D-4D35-98B2-30EEB7B7A4E9}"/>
              </a:ext>
            </a:extLst>
          </p:cNvPr>
          <p:cNvPicPr>
            <a:picLocks noChangeAspect="1"/>
          </p:cNvPicPr>
          <p:nvPr/>
        </p:nvPicPr>
        <p:blipFill>
          <a:blip r:embed="rId2"/>
          <a:stretch>
            <a:fillRect/>
          </a:stretch>
        </p:blipFill>
        <p:spPr>
          <a:xfrm>
            <a:off x="533400" y="1229815"/>
            <a:ext cx="8758090" cy="2286181"/>
          </a:xfrm>
          <a:prstGeom prst="rect">
            <a:avLst/>
          </a:prstGeom>
          <a:ln w="88900" cap="sq" cmpd="thickThin">
            <a:solidFill>
              <a:srgbClr val="9F2D9C"/>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B156BCD4-7372-46B4-A819-57C845A9CDC6}"/>
              </a:ext>
            </a:extLst>
          </p:cNvPr>
          <p:cNvPicPr>
            <a:picLocks noChangeAspect="1"/>
          </p:cNvPicPr>
          <p:nvPr/>
        </p:nvPicPr>
        <p:blipFill>
          <a:blip r:embed="rId3"/>
          <a:stretch>
            <a:fillRect/>
          </a:stretch>
        </p:blipFill>
        <p:spPr>
          <a:xfrm>
            <a:off x="533400" y="4648200"/>
            <a:ext cx="8414241" cy="1676400"/>
          </a:xfrm>
          <a:prstGeom prst="rect">
            <a:avLst/>
          </a:prstGeom>
          <a:ln w="88900" cap="sq" cmpd="thickThin">
            <a:solidFill>
              <a:srgbClr val="9F2D9C"/>
            </a:solidFill>
            <a:prstDash val="solid"/>
            <a:miter lim="800000"/>
          </a:ln>
          <a:effectLst>
            <a:innerShdw blurRad="76200">
              <a:srgbClr val="000000"/>
            </a:innerShdw>
          </a:effectLst>
        </p:spPr>
      </p:pic>
    </p:spTree>
    <p:extLst>
      <p:ext uri="{BB962C8B-B14F-4D97-AF65-F5344CB8AC3E}">
        <p14:creationId xmlns:p14="http://schemas.microsoft.com/office/powerpoint/2010/main" val="375339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FE9227D-7A76-4621-8F6D-A7CD9A559F75}"/>
              </a:ext>
            </a:extLst>
          </p:cNvPr>
          <p:cNvGraphicFramePr>
            <a:graphicFrameLocks noGrp="1"/>
          </p:cNvGraphicFramePr>
          <p:nvPr>
            <p:extLst>
              <p:ext uri="{D42A27DB-BD31-4B8C-83A1-F6EECF244321}">
                <p14:modId xmlns:p14="http://schemas.microsoft.com/office/powerpoint/2010/main" val="2251084506"/>
              </p:ext>
            </p:extLst>
          </p:nvPr>
        </p:nvGraphicFramePr>
        <p:xfrm>
          <a:off x="304800" y="2971800"/>
          <a:ext cx="11811001" cy="2377440"/>
        </p:xfrm>
        <a:graphic>
          <a:graphicData uri="http://schemas.openxmlformats.org/drawingml/2006/table">
            <a:tbl>
              <a:tblPr>
                <a:tableStyleId>{3C2FFA5D-87B4-456A-9821-1D502468CF0F}</a:tableStyleId>
              </a:tblPr>
              <a:tblGrid>
                <a:gridCol w="1219200">
                  <a:extLst>
                    <a:ext uri="{9D8B030D-6E8A-4147-A177-3AD203B41FA5}">
                      <a16:colId xmlns:a16="http://schemas.microsoft.com/office/drawing/2014/main" val="3537717812"/>
                    </a:ext>
                  </a:extLst>
                </a:gridCol>
                <a:gridCol w="2362200">
                  <a:extLst>
                    <a:ext uri="{9D8B030D-6E8A-4147-A177-3AD203B41FA5}">
                      <a16:colId xmlns:a16="http://schemas.microsoft.com/office/drawing/2014/main" val="2369910487"/>
                    </a:ext>
                  </a:extLst>
                </a:gridCol>
                <a:gridCol w="2895600">
                  <a:extLst>
                    <a:ext uri="{9D8B030D-6E8A-4147-A177-3AD203B41FA5}">
                      <a16:colId xmlns:a16="http://schemas.microsoft.com/office/drawing/2014/main" val="1308686319"/>
                    </a:ext>
                  </a:extLst>
                </a:gridCol>
                <a:gridCol w="2209800">
                  <a:extLst>
                    <a:ext uri="{9D8B030D-6E8A-4147-A177-3AD203B41FA5}">
                      <a16:colId xmlns:a16="http://schemas.microsoft.com/office/drawing/2014/main" val="3226546987"/>
                    </a:ext>
                  </a:extLst>
                </a:gridCol>
                <a:gridCol w="3124201">
                  <a:extLst>
                    <a:ext uri="{9D8B030D-6E8A-4147-A177-3AD203B41FA5}">
                      <a16:colId xmlns:a16="http://schemas.microsoft.com/office/drawing/2014/main" val="1570542150"/>
                    </a:ext>
                  </a:extLst>
                </a:gridCol>
              </a:tblGrid>
              <a:tr h="0">
                <a:tc>
                  <a:txBody>
                    <a:bodyPr/>
                    <a:lstStyle/>
                    <a:p>
                      <a:pPr algn="l" fontAlgn="b"/>
                      <a:r>
                        <a:rPr lang="en-US" sz="1800" u="none" strike="noStrike" dirty="0">
                          <a:effectLst/>
                        </a:rPr>
                        <a:t>Lev.\</a:t>
                      </a:r>
                      <a:r>
                        <a:rPr lang="en-US" sz="1800" u="none" strike="noStrike" dirty="0" err="1">
                          <a:effectLst/>
                        </a:rPr>
                        <a:t>Attri</a:t>
                      </a:r>
                      <a:endParaRPr lang="en-US" sz="1800" b="1"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400" b="1" u="none" strike="noStrike" dirty="0">
                          <a:solidFill>
                            <a:srgbClr val="9F2D9C"/>
                          </a:solidFill>
                          <a:effectLst/>
                        </a:rPr>
                        <a:t>Location</a:t>
                      </a:r>
                      <a:endParaRPr lang="en-US" sz="24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2400" b="1" u="none" strike="noStrike" dirty="0">
                          <a:solidFill>
                            <a:srgbClr val="9F2D9C"/>
                          </a:solidFill>
                          <a:effectLst/>
                        </a:rPr>
                        <a:t>Office supplies</a:t>
                      </a:r>
                      <a:endParaRPr lang="en-US" sz="24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2400" b="1" u="none" strike="noStrike" dirty="0">
                          <a:solidFill>
                            <a:srgbClr val="9F2D9C"/>
                          </a:solidFill>
                          <a:effectLst/>
                        </a:rPr>
                        <a:t>Furniture</a:t>
                      </a:r>
                      <a:endParaRPr lang="en-US" sz="24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2400" b="1" u="none" strike="noStrike" dirty="0">
                          <a:solidFill>
                            <a:srgbClr val="9F2D9C"/>
                          </a:solidFill>
                          <a:effectLst/>
                        </a:rPr>
                        <a:t>Computers</a:t>
                      </a:r>
                      <a:endParaRPr lang="en-US" sz="2400" b="1" i="0" u="none" strike="noStrike" dirty="0">
                        <a:solidFill>
                          <a:srgbClr val="9F2D9C"/>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1874111432"/>
                  </a:ext>
                </a:extLst>
              </a:tr>
              <a:tr h="0">
                <a:tc>
                  <a:txBody>
                    <a:bodyPr/>
                    <a:lstStyle/>
                    <a:p>
                      <a:pPr algn="l" fontAlgn="b"/>
                      <a:r>
                        <a:rPr lang="en-US" sz="1800" b="1" u="none" strike="noStrike">
                          <a:solidFill>
                            <a:srgbClr val="C00000"/>
                          </a:solidFill>
                          <a:effectLst/>
                        </a:rPr>
                        <a:t>Level 1</a:t>
                      </a:r>
                      <a:endParaRPr lang="en-US" sz="1800" b="1" i="0" u="none" strike="noStrike">
                        <a:solidFill>
                          <a:srgbClr val="C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Within 2 to 5 miles</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Very large assortment</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Office furniture</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a:effectLst/>
                        </a:rPr>
                        <a:t>No computers</a:t>
                      </a:r>
                      <a:endParaRPr lang="en-US" sz="2000" b="0" i="0" u="none" strike="noStrike">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603266531"/>
                  </a:ext>
                </a:extLst>
              </a:tr>
              <a:tr h="0">
                <a:tc>
                  <a:txBody>
                    <a:bodyPr/>
                    <a:lstStyle/>
                    <a:p>
                      <a:pPr algn="l" fontAlgn="b"/>
                      <a:r>
                        <a:rPr lang="en-US" sz="1800" b="1" u="none" strike="noStrike">
                          <a:solidFill>
                            <a:srgbClr val="C00000"/>
                          </a:solidFill>
                          <a:effectLst/>
                        </a:rPr>
                        <a:t>Level 2</a:t>
                      </a:r>
                      <a:endParaRPr lang="en-US" sz="1800" b="1" i="0" u="none" strike="noStrike">
                        <a:solidFill>
                          <a:srgbClr val="C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a:effectLst/>
                        </a:rPr>
                        <a:t>Large assortment</a:t>
                      </a:r>
                      <a:endParaRPr lang="en-US" sz="20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No furniture</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a:effectLst/>
                        </a:rPr>
                        <a:t>Software only</a:t>
                      </a:r>
                      <a:endParaRPr lang="en-US" sz="2000" b="0" i="0" u="none" strike="noStrike">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388669011"/>
                  </a:ext>
                </a:extLst>
              </a:tr>
              <a:tr h="0">
                <a:tc>
                  <a:txBody>
                    <a:bodyPr/>
                    <a:lstStyle/>
                    <a:p>
                      <a:pPr algn="l" fontAlgn="b"/>
                      <a:r>
                        <a:rPr lang="en-US" sz="1800" b="1" u="none" strike="noStrike" dirty="0">
                          <a:solidFill>
                            <a:srgbClr val="C00000"/>
                          </a:solidFill>
                          <a:effectLst/>
                        </a:rPr>
                        <a:t>Level 3</a:t>
                      </a:r>
                      <a:endParaRPr lang="en-US" sz="1800" b="1" i="0" u="none" strike="noStrike" dirty="0">
                        <a:solidFill>
                          <a:srgbClr val="C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Limited assortment</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2000" u="none" strike="noStrike" dirty="0">
                          <a:effectLst/>
                        </a:rPr>
                        <a:t>Software and computers</a:t>
                      </a:r>
                      <a:endParaRPr lang="en-US" sz="2000" b="0" i="0" u="none" strike="noStrike" dirty="0">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894978951"/>
                  </a:ext>
                </a:extLst>
              </a:tr>
            </a:tbl>
          </a:graphicData>
        </a:graphic>
      </p:graphicFrame>
      <p:sp>
        <p:nvSpPr>
          <p:cNvPr id="3" name="Title 2">
            <a:extLst>
              <a:ext uri="{FF2B5EF4-FFF2-40B4-BE49-F238E27FC236}">
                <a16:creationId xmlns:a16="http://schemas.microsoft.com/office/drawing/2014/main" id="{B1A4B655-BB2F-484F-BAF8-44304680F8E2}"/>
              </a:ext>
            </a:extLst>
          </p:cNvPr>
          <p:cNvSpPr>
            <a:spLocks noGrp="1"/>
          </p:cNvSpPr>
          <p:nvPr>
            <p:ph type="title"/>
          </p:nvPr>
        </p:nvSpPr>
        <p:spPr/>
        <p:txBody>
          <a:bodyPr/>
          <a:lstStyle/>
          <a:p>
            <a:r>
              <a:rPr lang="en-US" dirty="0"/>
              <a:t>Conjoint Analysis Input Data: </a:t>
            </a:r>
            <a:r>
              <a:rPr lang="en-US" sz="2800" b="1" i="0" u="none" strike="noStrike" dirty="0">
                <a:solidFill>
                  <a:srgbClr val="C00000"/>
                </a:solidFill>
                <a:effectLst/>
                <a:latin typeface="Cambria" panose="02040503050406030204" pitchFamily="18" charset="0"/>
              </a:rPr>
              <a:t>Conjoint design restriction</a:t>
            </a:r>
            <a:r>
              <a:rPr lang="en-US" sz="3600" dirty="0">
                <a:solidFill>
                  <a:srgbClr val="C00000"/>
                </a:solidFill>
              </a:rPr>
              <a:t> </a:t>
            </a:r>
            <a:endParaRPr lang="en-US" dirty="0">
              <a:solidFill>
                <a:srgbClr val="C00000"/>
              </a:solidFill>
            </a:endParaRPr>
          </a:p>
        </p:txBody>
      </p:sp>
      <p:sp>
        <p:nvSpPr>
          <p:cNvPr id="4" name="Content Placeholder 3">
            <a:extLst>
              <a:ext uri="{FF2B5EF4-FFF2-40B4-BE49-F238E27FC236}">
                <a16:creationId xmlns:a16="http://schemas.microsoft.com/office/drawing/2014/main" id="{EEDA164D-BE1A-44DB-8690-57B979C84F8A}"/>
              </a:ext>
            </a:extLst>
          </p:cNvPr>
          <p:cNvSpPr>
            <a:spLocks noGrp="1"/>
          </p:cNvSpPr>
          <p:nvPr>
            <p:ph idx="1"/>
          </p:nvPr>
        </p:nvSpPr>
        <p:spPr>
          <a:xfrm>
            <a:off x="304800" y="685800"/>
            <a:ext cx="11811000" cy="1295400"/>
          </a:xfrm>
        </p:spPr>
        <p:txBody>
          <a:bodyPr/>
          <a:lstStyle/>
          <a:p>
            <a:pPr marL="0" indent="0">
              <a:buNone/>
            </a:pPr>
            <a:r>
              <a:rPr lang="en-US" sz="2400" dirty="0"/>
              <a:t>This table lists attribute levels that can be used in the search for an optimal product. In this example, </a:t>
            </a:r>
            <a:r>
              <a:rPr lang="en-US" sz="2400" i="1" dirty="0">
                <a:solidFill>
                  <a:srgbClr val="9F2D9C"/>
                </a:solidFill>
              </a:rPr>
              <a:t>only stores located within 5-10 miles </a:t>
            </a:r>
            <a:r>
              <a:rPr lang="en-US" sz="2400" i="1" dirty="0"/>
              <a:t>are of the study's interest</a:t>
            </a:r>
            <a:r>
              <a:rPr lang="en-US" sz="2400" dirty="0"/>
              <a:t>.   Total possible combinations = 18</a:t>
            </a:r>
          </a:p>
        </p:txBody>
      </p:sp>
      <p:sp>
        <p:nvSpPr>
          <p:cNvPr id="5" name="TextBox 4">
            <a:extLst>
              <a:ext uri="{FF2B5EF4-FFF2-40B4-BE49-F238E27FC236}">
                <a16:creationId xmlns:a16="http://schemas.microsoft.com/office/drawing/2014/main" id="{CA83C056-A252-4DD4-AB40-8DFB70351082}"/>
              </a:ext>
            </a:extLst>
          </p:cNvPr>
          <p:cNvSpPr txBox="1"/>
          <p:nvPr/>
        </p:nvSpPr>
        <p:spPr>
          <a:xfrm>
            <a:off x="990600" y="2155371"/>
            <a:ext cx="9889246" cy="769441"/>
          </a:xfrm>
          <a:prstGeom prst="rect">
            <a:avLst/>
          </a:prstGeom>
          <a:noFill/>
        </p:spPr>
        <p:txBody>
          <a:bodyPr wrap="square" rtlCol="0">
            <a:spAutoFit/>
          </a:bodyPr>
          <a:lstStyle/>
          <a:p>
            <a:r>
              <a:rPr lang="en-US" sz="4400" dirty="0"/>
              <a:t>18 = 1 		x  	3	 	x 	2 	   x  	3 </a:t>
            </a:r>
          </a:p>
        </p:txBody>
      </p:sp>
    </p:spTree>
    <p:extLst>
      <p:ext uri="{BB962C8B-B14F-4D97-AF65-F5344CB8AC3E}">
        <p14:creationId xmlns:p14="http://schemas.microsoft.com/office/powerpoint/2010/main" val="3830909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3B30EC0-821D-4C09-AA8F-AAAFBE7CF043}"/>
              </a:ext>
            </a:extLst>
          </p:cNvPr>
          <p:cNvSpPr>
            <a:spLocks noGrp="1"/>
          </p:cNvSpPr>
          <p:nvPr>
            <p:ph type="title"/>
          </p:nvPr>
        </p:nvSpPr>
        <p:spPr>
          <a:xfrm>
            <a:off x="609600" y="0"/>
            <a:ext cx="10972800" cy="609600"/>
          </a:xfrm>
        </p:spPr>
        <p:txBody>
          <a:bodyPr/>
          <a:lstStyle/>
          <a:p>
            <a:r>
              <a:rPr lang="en-US" dirty="0"/>
              <a:t>Incremental Revenue</a:t>
            </a:r>
          </a:p>
        </p:txBody>
      </p:sp>
      <p:graphicFrame>
        <p:nvGraphicFramePr>
          <p:cNvPr id="4" name="Content Placeholder 3">
            <a:extLst>
              <a:ext uri="{FF2B5EF4-FFF2-40B4-BE49-F238E27FC236}">
                <a16:creationId xmlns:a16="http://schemas.microsoft.com/office/drawing/2014/main" id="{8DA9200D-FC28-4CA3-86C3-0E7CDE27047E}"/>
              </a:ext>
            </a:extLst>
          </p:cNvPr>
          <p:cNvGraphicFramePr>
            <a:graphicFrameLocks noGrp="1"/>
          </p:cNvGraphicFramePr>
          <p:nvPr>
            <p:ph type="tbl" idx="1"/>
            <p:extLst>
              <p:ext uri="{D42A27DB-BD31-4B8C-83A1-F6EECF244321}">
                <p14:modId xmlns:p14="http://schemas.microsoft.com/office/powerpoint/2010/main" val="4092062069"/>
              </p:ext>
            </p:extLst>
          </p:nvPr>
        </p:nvGraphicFramePr>
        <p:xfrm>
          <a:off x="342900" y="484449"/>
          <a:ext cx="11772900" cy="2194560"/>
        </p:xfrm>
        <a:graphic>
          <a:graphicData uri="http://schemas.openxmlformats.org/drawingml/2006/table">
            <a:tbl>
              <a:tblPr firstRow="1" bandRow="1">
                <a:tableStyleId>{5C22544A-7EE6-4342-B048-85BDC9FD1C3A}</a:tableStyleId>
              </a:tblPr>
              <a:tblGrid>
                <a:gridCol w="1996770">
                  <a:extLst>
                    <a:ext uri="{9D8B030D-6E8A-4147-A177-3AD203B41FA5}">
                      <a16:colId xmlns:a16="http://schemas.microsoft.com/office/drawing/2014/main" val="1465508636"/>
                    </a:ext>
                  </a:extLst>
                </a:gridCol>
                <a:gridCol w="2284802">
                  <a:extLst>
                    <a:ext uri="{9D8B030D-6E8A-4147-A177-3AD203B41FA5}">
                      <a16:colId xmlns:a16="http://schemas.microsoft.com/office/drawing/2014/main" val="1531590145"/>
                    </a:ext>
                  </a:extLst>
                </a:gridCol>
                <a:gridCol w="2223950">
                  <a:extLst>
                    <a:ext uri="{9D8B030D-6E8A-4147-A177-3AD203B41FA5}">
                      <a16:colId xmlns:a16="http://schemas.microsoft.com/office/drawing/2014/main" val="3406960907"/>
                    </a:ext>
                  </a:extLst>
                </a:gridCol>
                <a:gridCol w="2402450">
                  <a:extLst>
                    <a:ext uri="{9D8B030D-6E8A-4147-A177-3AD203B41FA5}">
                      <a16:colId xmlns:a16="http://schemas.microsoft.com/office/drawing/2014/main" val="747723417"/>
                    </a:ext>
                  </a:extLst>
                </a:gridCol>
                <a:gridCol w="2864928">
                  <a:extLst>
                    <a:ext uri="{9D8B030D-6E8A-4147-A177-3AD203B41FA5}">
                      <a16:colId xmlns:a16="http://schemas.microsoft.com/office/drawing/2014/main" val="1205227449"/>
                    </a:ext>
                  </a:extLst>
                </a:gridCol>
              </a:tblGrid>
              <a:tr h="755794">
                <a:tc>
                  <a:txBody>
                    <a:bodyPr/>
                    <a:lstStyle/>
                    <a:p>
                      <a:pPr algn="l" fontAlgn="b"/>
                      <a:r>
                        <a:rPr lang="en-US" sz="2400" u="none" strike="noStrike">
                          <a:effectLst/>
                        </a:rPr>
                        <a:t>\</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Location</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dirty="0">
                          <a:effectLst/>
                        </a:rPr>
                        <a:t>Office supplies</a:t>
                      </a:r>
                      <a:endParaRPr lang="en-US" sz="24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Furniture</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Computers</a:t>
                      </a:r>
                      <a:endParaRPr lang="en-US" sz="2400" b="1"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373905254"/>
                  </a:ext>
                </a:extLst>
              </a:tr>
              <a:tr h="408469">
                <a:tc>
                  <a:txBody>
                    <a:bodyPr/>
                    <a:lstStyle/>
                    <a:p>
                      <a:pPr algn="l" fontAlgn="b"/>
                      <a:r>
                        <a:rPr lang="en-US" sz="2400" u="none" strike="noStrike">
                          <a:effectLst/>
                        </a:rPr>
                        <a:t>Level 1</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-15</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-30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0</a:t>
                      </a:r>
                      <a:endParaRPr lang="en-US" sz="24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925094710"/>
                  </a:ext>
                </a:extLst>
              </a:tr>
              <a:tr h="408469">
                <a:tc>
                  <a:txBody>
                    <a:bodyPr/>
                    <a:lstStyle/>
                    <a:p>
                      <a:pPr algn="l" fontAlgn="b"/>
                      <a:r>
                        <a:rPr lang="en-US" sz="2400" u="none" strike="noStrike">
                          <a:effectLst/>
                        </a:rPr>
                        <a:t>Level 2</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70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-10</a:t>
                      </a:r>
                      <a:endParaRPr lang="en-US" sz="24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597566938"/>
                  </a:ext>
                </a:extLst>
              </a:tr>
              <a:tr h="408469">
                <a:tc>
                  <a:txBody>
                    <a:bodyPr/>
                    <a:lstStyle/>
                    <a:p>
                      <a:pPr algn="l" fontAlgn="b"/>
                      <a:r>
                        <a:rPr lang="en-US" sz="2400" u="none" strike="noStrike">
                          <a:effectLst/>
                        </a:rPr>
                        <a:t>Level 3</a:t>
                      </a:r>
                      <a:endParaRPr lang="en-US" sz="24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100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20</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a:effectLst/>
                        </a:rPr>
                        <a:t> </a:t>
                      </a:r>
                      <a:endParaRPr lang="en-US" sz="24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400" u="none" strike="noStrike" dirty="0">
                          <a:effectLst/>
                        </a:rPr>
                        <a:t>-40</a:t>
                      </a:r>
                      <a:endParaRPr lang="en-US" sz="24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152591801"/>
                  </a:ext>
                </a:extLst>
              </a:tr>
            </a:tbl>
          </a:graphicData>
        </a:graphic>
      </p:graphicFrame>
      <p:sp>
        <p:nvSpPr>
          <p:cNvPr id="7" name="TextBox 6">
            <a:extLst>
              <a:ext uri="{FF2B5EF4-FFF2-40B4-BE49-F238E27FC236}">
                <a16:creationId xmlns:a16="http://schemas.microsoft.com/office/drawing/2014/main" id="{DBF8DEF6-7564-45C1-A888-CFA62C8BE6EC}"/>
              </a:ext>
            </a:extLst>
          </p:cNvPr>
          <p:cNvSpPr txBox="1"/>
          <p:nvPr/>
        </p:nvSpPr>
        <p:spPr>
          <a:xfrm>
            <a:off x="2337" y="4857865"/>
            <a:ext cx="12115800" cy="830997"/>
          </a:xfrm>
          <a:prstGeom prst="rect">
            <a:avLst/>
          </a:prstGeom>
          <a:noFill/>
          <a:ln>
            <a:noFill/>
          </a:ln>
        </p:spPr>
        <p:txBody>
          <a:bodyPr wrap="square">
            <a:spAutoFit/>
          </a:bodyPr>
          <a:lstStyle/>
          <a:p>
            <a:r>
              <a:rPr lang="en-US" sz="2000" b="0" i="0" dirty="0">
                <a:solidFill>
                  <a:srgbClr val="333333"/>
                </a:solidFill>
                <a:effectLst/>
                <a:latin typeface="+mn-lt"/>
              </a:rPr>
              <a:t> * This table summarizes how much more (+) or less (-) </a:t>
            </a:r>
            <a:r>
              <a:rPr lang="en-US" sz="2000" b="1" i="0" dirty="0">
                <a:solidFill>
                  <a:srgbClr val="C00000"/>
                </a:solidFill>
                <a:effectLst/>
                <a:latin typeface="+mn-lt"/>
              </a:rPr>
              <a:t>revenue </a:t>
            </a:r>
            <a:r>
              <a:rPr lang="en-US" sz="2000" b="0" i="0" dirty="0">
                <a:solidFill>
                  <a:srgbClr val="333333"/>
                </a:solidFill>
                <a:effectLst/>
                <a:latin typeface="+mn-lt"/>
              </a:rPr>
              <a:t>would be generated by each option, compared to a </a:t>
            </a:r>
            <a:r>
              <a:rPr lang="en-US" sz="2000" b="1" i="0" dirty="0">
                <a:solidFill>
                  <a:srgbClr val="333333"/>
                </a:solidFill>
                <a:effectLst/>
                <a:latin typeface="+mn-lt"/>
              </a:rPr>
              <a:t>base option</a:t>
            </a:r>
            <a:r>
              <a:rPr lang="en-US" sz="2000" b="0" i="0" dirty="0">
                <a:solidFill>
                  <a:srgbClr val="333333"/>
                </a:solidFill>
                <a:effectLst/>
                <a:latin typeface="+mn-lt"/>
              </a:rPr>
              <a:t>. </a:t>
            </a:r>
            <a:r>
              <a:rPr lang="en-US" sz="2000" b="0" i="0" dirty="0">
                <a:solidFill>
                  <a:srgbClr val="333333"/>
                </a:solidFill>
                <a:effectLst/>
                <a:latin typeface="+mn-lt"/>
                <a:sym typeface="Wingdings" panose="05000000000000000000" pitchFamily="2" charset="2"/>
              </a:rPr>
              <a:t> </a:t>
            </a:r>
            <a:r>
              <a:rPr lang="en-US" sz="2000" dirty="0">
                <a:solidFill>
                  <a:srgbClr val="333333"/>
                </a:solidFill>
                <a:latin typeface="+mn-lt"/>
              </a:rPr>
              <a:t>The </a:t>
            </a:r>
            <a:r>
              <a:rPr lang="en-US" sz="2400" b="1" dirty="0">
                <a:solidFill>
                  <a:srgbClr val="333333"/>
                </a:solidFill>
                <a:highlight>
                  <a:srgbClr val="FF00FF"/>
                </a:highlight>
                <a:latin typeface="+mn-lt"/>
              </a:rPr>
              <a:t>base option </a:t>
            </a:r>
            <a:r>
              <a:rPr lang="en-US" sz="2000" dirty="0">
                <a:solidFill>
                  <a:srgbClr val="333333"/>
                </a:solidFill>
                <a:latin typeface="+mn-lt"/>
              </a:rPr>
              <a:t>is assumed to be </a:t>
            </a:r>
            <a:r>
              <a:rPr lang="en-US" sz="2400" b="1" dirty="0">
                <a:solidFill>
                  <a:srgbClr val="9F2D9C"/>
                </a:solidFill>
                <a:latin typeface="+mn-lt"/>
              </a:rPr>
              <a:t>100 </a:t>
            </a:r>
            <a:r>
              <a:rPr lang="en-US" sz="2800" b="1" dirty="0">
                <a:solidFill>
                  <a:srgbClr val="9F2D9C"/>
                </a:solidFill>
                <a:latin typeface="+mn-lt"/>
              </a:rPr>
              <a:t>revenue</a:t>
            </a:r>
            <a:r>
              <a:rPr lang="en-US" sz="2000" dirty="0">
                <a:solidFill>
                  <a:srgbClr val="333333"/>
                </a:solidFill>
                <a:latin typeface="+mn-lt"/>
              </a:rPr>
              <a:t> by default </a:t>
            </a:r>
            <a:r>
              <a:rPr lang="en-US" sz="2000" dirty="0">
                <a:solidFill>
                  <a:srgbClr val="333333"/>
                </a:solidFill>
                <a:latin typeface="+mn-lt"/>
                <a:sym typeface="Wingdings" panose="05000000000000000000" pitchFamily="2" charset="2"/>
              </a:rPr>
              <a:t> </a:t>
            </a:r>
            <a:endParaRPr lang="en-US" sz="2000" dirty="0">
              <a:solidFill>
                <a:srgbClr val="333333"/>
              </a:solidFill>
              <a:latin typeface="+mn-lt"/>
            </a:endParaRPr>
          </a:p>
        </p:txBody>
      </p:sp>
      <p:pic>
        <p:nvPicPr>
          <p:cNvPr id="8" name="Picture 7">
            <a:extLst>
              <a:ext uri="{FF2B5EF4-FFF2-40B4-BE49-F238E27FC236}">
                <a16:creationId xmlns:a16="http://schemas.microsoft.com/office/drawing/2014/main" id="{24359115-681C-4BCF-99D0-DF15F0C327F7}"/>
              </a:ext>
            </a:extLst>
          </p:cNvPr>
          <p:cNvPicPr>
            <a:picLocks noChangeAspect="1"/>
          </p:cNvPicPr>
          <p:nvPr/>
        </p:nvPicPr>
        <p:blipFill>
          <a:blip r:embed="rId2"/>
          <a:stretch>
            <a:fillRect/>
          </a:stretch>
        </p:blipFill>
        <p:spPr>
          <a:xfrm>
            <a:off x="155121" y="5817777"/>
            <a:ext cx="8648175" cy="1066214"/>
          </a:xfrm>
          <a:prstGeom prst="rect">
            <a:avLst/>
          </a:prstGeom>
          <a:ln w="38100">
            <a:solidFill>
              <a:schemeClr val="tx1"/>
            </a:solidFill>
          </a:ln>
        </p:spPr>
      </p:pic>
      <p:sp>
        <p:nvSpPr>
          <p:cNvPr id="10" name="Freeform: Shape 9">
            <a:extLst>
              <a:ext uri="{FF2B5EF4-FFF2-40B4-BE49-F238E27FC236}">
                <a16:creationId xmlns:a16="http://schemas.microsoft.com/office/drawing/2014/main" id="{0FCBF4F4-55FF-4475-8006-47505DEB7771}"/>
              </a:ext>
            </a:extLst>
          </p:cNvPr>
          <p:cNvSpPr/>
          <p:nvPr/>
        </p:nvSpPr>
        <p:spPr bwMode="auto">
          <a:xfrm>
            <a:off x="2732315" y="1294610"/>
            <a:ext cx="8498319" cy="942440"/>
          </a:xfrm>
          <a:custGeom>
            <a:avLst/>
            <a:gdLst>
              <a:gd name="connsiteX0" fmla="*/ 108857 w 8349343"/>
              <a:gd name="connsiteY0" fmla="*/ 304800 h 1230086"/>
              <a:gd name="connsiteX1" fmla="*/ 108857 w 8349343"/>
              <a:gd name="connsiteY1" fmla="*/ 304800 h 1230086"/>
              <a:gd name="connsiteX2" fmla="*/ 43543 w 8349343"/>
              <a:gd name="connsiteY2" fmla="*/ 598715 h 1230086"/>
              <a:gd name="connsiteX3" fmla="*/ 87086 w 8349343"/>
              <a:gd name="connsiteY3" fmla="*/ 631372 h 1230086"/>
              <a:gd name="connsiteX4" fmla="*/ 402772 w 8349343"/>
              <a:gd name="connsiteY4" fmla="*/ 609600 h 1230086"/>
              <a:gd name="connsiteX5" fmla="*/ 533400 w 8349343"/>
              <a:gd name="connsiteY5" fmla="*/ 576943 h 1230086"/>
              <a:gd name="connsiteX6" fmla="*/ 653143 w 8349343"/>
              <a:gd name="connsiteY6" fmla="*/ 566058 h 1230086"/>
              <a:gd name="connsiteX7" fmla="*/ 718457 w 8349343"/>
              <a:gd name="connsiteY7" fmla="*/ 555172 h 1230086"/>
              <a:gd name="connsiteX8" fmla="*/ 816429 w 8349343"/>
              <a:gd name="connsiteY8" fmla="*/ 544286 h 1230086"/>
              <a:gd name="connsiteX9" fmla="*/ 870857 w 8349343"/>
              <a:gd name="connsiteY9" fmla="*/ 533400 h 1230086"/>
              <a:gd name="connsiteX10" fmla="*/ 1143000 w 8349343"/>
              <a:gd name="connsiteY10" fmla="*/ 522515 h 1230086"/>
              <a:gd name="connsiteX11" fmla="*/ 1719943 w 8349343"/>
              <a:gd name="connsiteY11" fmla="*/ 544286 h 1230086"/>
              <a:gd name="connsiteX12" fmla="*/ 1785257 w 8349343"/>
              <a:gd name="connsiteY12" fmla="*/ 555172 h 1230086"/>
              <a:gd name="connsiteX13" fmla="*/ 1850572 w 8349343"/>
              <a:gd name="connsiteY13" fmla="*/ 587829 h 1230086"/>
              <a:gd name="connsiteX14" fmla="*/ 1926772 w 8349343"/>
              <a:gd name="connsiteY14" fmla="*/ 609600 h 1230086"/>
              <a:gd name="connsiteX15" fmla="*/ 2024743 w 8349343"/>
              <a:gd name="connsiteY15" fmla="*/ 664029 h 1230086"/>
              <a:gd name="connsiteX16" fmla="*/ 2057400 w 8349343"/>
              <a:gd name="connsiteY16" fmla="*/ 685800 h 1230086"/>
              <a:gd name="connsiteX17" fmla="*/ 2122715 w 8349343"/>
              <a:gd name="connsiteY17" fmla="*/ 762000 h 1230086"/>
              <a:gd name="connsiteX18" fmla="*/ 2144486 w 8349343"/>
              <a:gd name="connsiteY18" fmla="*/ 783772 h 1230086"/>
              <a:gd name="connsiteX19" fmla="*/ 2166257 w 8349343"/>
              <a:gd name="connsiteY19" fmla="*/ 827315 h 1230086"/>
              <a:gd name="connsiteX20" fmla="*/ 2188029 w 8349343"/>
              <a:gd name="connsiteY20" fmla="*/ 859972 h 1230086"/>
              <a:gd name="connsiteX21" fmla="*/ 2198915 w 8349343"/>
              <a:gd name="connsiteY21" fmla="*/ 925286 h 1230086"/>
              <a:gd name="connsiteX22" fmla="*/ 2209800 w 8349343"/>
              <a:gd name="connsiteY22" fmla="*/ 979715 h 1230086"/>
              <a:gd name="connsiteX23" fmla="*/ 2242457 w 8349343"/>
              <a:gd name="connsiteY23" fmla="*/ 1099458 h 1230086"/>
              <a:gd name="connsiteX24" fmla="*/ 2264229 w 8349343"/>
              <a:gd name="connsiteY24" fmla="*/ 1153886 h 1230086"/>
              <a:gd name="connsiteX25" fmla="*/ 2296886 w 8349343"/>
              <a:gd name="connsiteY25" fmla="*/ 1175658 h 1230086"/>
              <a:gd name="connsiteX26" fmla="*/ 2340429 w 8349343"/>
              <a:gd name="connsiteY26" fmla="*/ 1197429 h 1230086"/>
              <a:gd name="connsiteX27" fmla="*/ 2481943 w 8349343"/>
              <a:gd name="connsiteY27" fmla="*/ 1230086 h 1230086"/>
              <a:gd name="connsiteX28" fmla="*/ 2971800 w 8349343"/>
              <a:gd name="connsiteY28" fmla="*/ 1219200 h 1230086"/>
              <a:gd name="connsiteX29" fmla="*/ 3853543 w 8349343"/>
              <a:gd name="connsiteY29" fmla="*/ 1197429 h 1230086"/>
              <a:gd name="connsiteX30" fmla="*/ 4256315 w 8349343"/>
              <a:gd name="connsiteY30" fmla="*/ 1208315 h 1230086"/>
              <a:gd name="connsiteX31" fmla="*/ 5018315 w 8349343"/>
              <a:gd name="connsiteY31" fmla="*/ 1230086 h 1230086"/>
              <a:gd name="connsiteX32" fmla="*/ 5366657 w 8349343"/>
              <a:gd name="connsiteY32" fmla="*/ 1208315 h 1230086"/>
              <a:gd name="connsiteX33" fmla="*/ 5442857 w 8349343"/>
              <a:gd name="connsiteY33" fmla="*/ 1197429 h 1230086"/>
              <a:gd name="connsiteX34" fmla="*/ 5508172 w 8349343"/>
              <a:gd name="connsiteY34" fmla="*/ 1175658 h 1230086"/>
              <a:gd name="connsiteX35" fmla="*/ 5595257 w 8349343"/>
              <a:gd name="connsiteY35" fmla="*/ 1132115 h 1230086"/>
              <a:gd name="connsiteX36" fmla="*/ 5617029 w 8349343"/>
              <a:gd name="connsiteY36" fmla="*/ 1110343 h 1230086"/>
              <a:gd name="connsiteX37" fmla="*/ 5649686 w 8349343"/>
              <a:gd name="connsiteY37" fmla="*/ 1099458 h 1230086"/>
              <a:gd name="connsiteX38" fmla="*/ 5693229 w 8349343"/>
              <a:gd name="connsiteY38" fmla="*/ 1055915 h 1230086"/>
              <a:gd name="connsiteX39" fmla="*/ 5791200 w 8349343"/>
              <a:gd name="connsiteY39" fmla="*/ 979715 h 1230086"/>
              <a:gd name="connsiteX40" fmla="*/ 5845629 w 8349343"/>
              <a:gd name="connsiteY40" fmla="*/ 936172 h 1230086"/>
              <a:gd name="connsiteX41" fmla="*/ 5889172 w 8349343"/>
              <a:gd name="connsiteY41" fmla="*/ 925286 h 1230086"/>
              <a:gd name="connsiteX42" fmla="*/ 5998029 w 8349343"/>
              <a:gd name="connsiteY42" fmla="*/ 859972 h 1230086"/>
              <a:gd name="connsiteX43" fmla="*/ 6085115 w 8349343"/>
              <a:gd name="connsiteY43" fmla="*/ 838200 h 1230086"/>
              <a:gd name="connsiteX44" fmla="*/ 6281057 w 8349343"/>
              <a:gd name="connsiteY44" fmla="*/ 794658 h 1230086"/>
              <a:gd name="connsiteX45" fmla="*/ 6509657 w 8349343"/>
              <a:gd name="connsiteY45" fmla="*/ 751115 h 1230086"/>
              <a:gd name="connsiteX46" fmla="*/ 6683829 w 8349343"/>
              <a:gd name="connsiteY46" fmla="*/ 729343 h 1230086"/>
              <a:gd name="connsiteX47" fmla="*/ 6858000 w 8349343"/>
              <a:gd name="connsiteY47" fmla="*/ 674915 h 1230086"/>
              <a:gd name="connsiteX48" fmla="*/ 6934200 w 8349343"/>
              <a:gd name="connsiteY48" fmla="*/ 642258 h 1230086"/>
              <a:gd name="connsiteX49" fmla="*/ 7141029 w 8349343"/>
              <a:gd name="connsiteY49" fmla="*/ 620486 h 1230086"/>
              <a:gd name="connsiteX50" fmla="*/ 7336972 w 8349343"/>
              <a:gd name="connsiteY50" fmla="*/ 598715 h 1230086"/>
              <a:gd name="connsiteX51" fmla="*/ 7826829 w 8349343"/>
              <a:gd name="connsiteY51" fmla="*/ 587829 h 1230086"/>
              <a:gd name="connsiteX52" fmla="*/ 7957457 w 8349343"/>
              <a:gd name="connsiteY52" fmla="*/ 598715 h 1230086"/>
              <a:gd name="connsiteX53" fmla="*/ 8207829 w 8349343"/>
              <a:gd name="connsiteY53" fmla="*/ 566058 h 1230086"/>
              <a:gd name="connsiteX54" fmla="*/ 8338457 w 8349343"/>
              <a:gd name="connsiteY54" fmla="*/ 478972 h 1230086"/>
              <a:gd name="connsiteX55" fmla="*/ 8349343 w 8349343"/>
              <a:gd name="connsiteY55" fmla="*/ 424543 h 1230086"/>
              <a:gd name="connsiteX56" fmla="*/ 8316686 w 8349343"/>
              <a:gd name="connsiteY56" fmla="*/ 250372 h 1230086"/>
              <a:gd name="connsiteX57" fmla="*/ 8186057 w 8349343"/>
              <a:gd name="connsiteY57" fmla="*/ 119743 h 1230086"/>
              <a:gd name="connsiteX58" fmla="*/ 8098972 w 8349343"/>
              <a:gd name="connsiteY58" fmla="*/ 87086 h 1230086"/>
              <a:gd name="connsiteX59" fmla="*/ 8001000 w 8349343"/>
              <a:gd name="connsiteY59" fmla="*/ 43543 h 1230086"/>
              <a:gd name="connsiteX60" fmla="*/ 7794172 w 8349343"/>
              <a:gd name="connsiteY60" fmla="*/ 10886 h 1230086"/>
              <a:gd name="connsiteX61" fmla="*/ 7434943 w 8349343"/>
              <a:gd name="connsiteY61" fmla="*/ 21772 h 1230086"/>
              <a:gd name="connsiteX62" fmla="*/ 7260772 w 8349343"/>
              <a:gd name="connsiteY62" fmla="*/ 65315 h 1230086"/>
              <a:gd name="connsiteX63" fmla="*/ 7075715 w 8349343"/>
              <a:gd name="connsiteY63" fmla="*/ 87086 h 1230086"/>
              <a:gd name="connsiteX64" fmla="*/ 6792686 w 8349343"/>
              <a:gd name="connsiteY64" fmla="*/ 108858 h 1230086"/>
              <a:gd name="connsiteX65" fmla="*/ 6640286 w 8349343"/>
              <a:gd name="connsiteY65" fmla="*/ 163286 h 1230086"/>
              <a:gd name="connsiteX66" fmla="*/ 6498772 w 8349343"/>
              <a:gd name="connsiteY66" fmla="*/ 185058 h 1230086"/>
              <a:gd name="connsiteX67" fmla="*/ 6433457 w 8349343"/>
              <a:gd name="connsiteY67" fmla="*/ 206829 h 1230086"/>
              <a:gd name="connsiteX68" fmla="*/ 6368143 w 8349343"/>
              <a:gd name="connsiteY68" fmla="*/ 239486 h 1230086"/>
              <a:gd name="connsiteX69" fmla="*/ 6313715 w 8349343"/>
              <a:gd name="connsiteY69" fmla="*/ 261258 h 1230086"/>
              <a:gd name="connsiteX70" fmla="*/ 6237515 w 8349343"/>
              <a:gd name="connsiteY70" fmla="*/ 337458 h 1230086"/>
              <a:gd name="connsiteX71" fmla="*/ 6193972 w 8349343"/>
              <a:gd name="connsiteY71" fmla="*/ 402772 h 1230086"/>
              <a:gd name="connsiteX72" fmla="*/ 6172200 w 8349343"/>
              <a:gd name="connsiteY72" fmla="*/ 446315 h 1230086"/>
              <a:gd name="connsiteX73" fmla="*/ 6030686 w 8349343"/>
              <a:gd name="connsiteY73" fmla="*/ 566058 h 1230086"/>
              <a:gd name="connsiteX74" fmla="*/ 5921829 w 8349343"/>
              <a:gd name="connsiteY74" fmla="*/ 598715 h 1230086"/>
              <a:gd name="connsiteX75" fmla="*/ 5693229 w 8349343"/>
              <a:gd name="connsiteY75" fmla="*/ 631372 h 1230086"/>
              <a:gd name="connsiteX76" fmla="*/ 4724400 w 8349343"/>
              <a:gd name="connsiteY76" fmla="*/ 631372 h 1230086"/>
              <a:gd name="connsiteX77" fmla="*/ 4604657 w 8349343"/>
              <a:gd name="connsiteY77" fmla="*/ 642258 h 1230086"/>
              <a:gd name="connsiteX78" fmla="*/ 4376057 w 8349343"/>
              <a:gd name="connsiteY78" fmla="*/ 653143 h 1230086"/>
              <a:gd name="connsiteX79" fmla="*/ 3831772 w 8349343"/>
              <a:gd name="connsiteY79" fmla="*/ 696686 h 1230086"/>
              <a:gd name="connsiteX80" fmla="*/ 3298372 w 8349343"/>
              <a:gd name="connsiteY80" fmla="*/ 707572 h 1230086"/>
              <a:gd name="connsiteX81" fmla="*/ 3015343 w 8349343"/>
              <a:gd name="connsiteY81" fmla="*/ 685800 h 1230086"/>
              <a:gd name="connsiteX82" fmla="*/ 2808515 w 8349343"/>
              <a:gd name="connsiteY82" fmla="*/ 653143 h 1230086"/>
              <a:gd name="connsiteX83" fmla="*/ 2656115 w 8349343"/>
              <a:gd name="connsiteY83" fmla="*/ 642258 h 1230086"/>
              <a:gd name="connsiteX84" fmla="*/ 2579915 w 8349343"/>
              <a:gd name="connsiteY84" fmla="*/ 631372 h 1230086"/>
              <a:gd name="connsiteX85" fmla="*/ 2449286 w 8349343"/>
              <a:gd name="connsiteY85" fmla="*/ 620486 h 1230086"/>
              <a:gd name="connsiteX86" fmla="*/ 2394857 w 8349343"/>
              <a:gd name="connsiteY86" fmla="*/ 609600 h 1230086"/>
              <a:gd name="connsiteX87" fmla="*/ 2275115 w 8349343"/>
              <a:gd name="connsiteY87" fmla="*/ 598715 h 1230086"/>
              <a:gd name="connsiteX88" fmla="*/ 2155372 w 8349343"/>
              <a:gd name="connsiteY88" fmla="*/ 576943 h 1230086"/>
              <a:gd name="connsiteX89" fmla="*/ 2111829 w 8349343"/>
              <a:gd name="connsiteY89" fmla="*/ 555172 h 1230086"/>
              <a:gd name="connsiteX90" fmla="*/ 2057400 w 8349343"/>
              <a:gd name="connsiteY90" fmla="*/ 533400 h 1230086"/>
              <a:gd name="connsiteX91" fmla="*/ 2013857 w 8349343"/>
              <a:gd name="connsiteY91" fmla="*/ 478972 h 1230086"/>
              <a:gd name="connsiteX92" fmla="*/ 1970315 w 8349343"/>
              <a:gd name="connsiteY92" fmla="*/ 435429 h 1230086"/>
              <a:gd name="connsiteX93" fmla="*/ 1839686 w 8349343"/>
              <a:gd name="connsiteY93" fmla="*/ 315686 h 1230086"/>
              <a:gd name="connsiteX94" fmla="*/ 1785257 w 8349343"/>
              <a:gd name="connsiteY94" fmla="*/ 261258 h 1230086"/>
              <a:gd name="connsiteX95" fmla="*/ 1719943 w 8349343"/>
              <a:gd name="connsiteY95" fmla="*/ 217715 h 1230086"/>
              <a:gd name="connsiteX96" fmla="*/ 1600200 w 8349343"/>
              <a:gd name="connsiteY96" fmla="*/ 108858 h 1230086"/>
              <a:gd name="connsiteX97" fmla="*/ 1447800 w 8349343"/>
              <a:gd name="connsiteY97" fmla="*/ 43543 h 1230086"/>
              <a:gd name="connsiteX98" fmla="*/ 1371600 w 8349343"/>
              <a:gd name="connsiteY98" fmla="*/ 21772 h 1230086"/>
              <a:gd name="connsiteX99" fmla="*/ 1164772 w 8349343"/>
              <a:gd name="connsiteY99" fmla="*/ 10886 h 1230086"/>
              <a:gd name="connsiteX100" fmla="*/ 1023257 w 8349343"/>
              <a:gd name="connsiteY100" fmla="*/ 0 h 1230086"/>
              <a:gd name="connsiteX101" fmla="*/ 827315 w 8349343"/>
              <a:gd name="connsiteY101" fmla="*/ 10886 h 1230086"/>
              <a:gd name="connsiteX102" fmla="*/ 740229 w 8349343"/>
              <a:gd name="connsiteY102" fmla="*/ 0 h 1230086"/>
              <a:gd name="connsiteX103" fmla="*/ 468086 w 8349343"/>
              <a:gd name="connsiteY103" fmla="*/ 10886 h 1230086"/>
              <a:gd name="connsiteX104" fmla="*/ 370115 w 8349343"/>
              <a:gd name="connsiteY104" fmla="*/ 21772 h 1230086"/>
              <a:gd name="connsiteX105" fmla="*/ 304800 w 8349343"/>
              <a:gd name="connsiteY105" fmla="*/ 32658 h 1230086"/>
              <a:gd name="connsiteX106" fmla="*/ 206829 w 8349343"/>
              <a:gd name="connsiteY106" fmla="*/ 43543 h 1230086"/>
              <a:gd name="connsiteX107" fmla="*/ 174172 w 8349343"/>
              <a:gd name="connsiteY107" fmla="*/ 65315 h 1230086"/>
              <a:gd name="connsiteX108" fmla="*/ 130629 w 8349343"/>
              <a:gd name="connsiteY108" fmla="*/ 108858 h 1230086"/>
              <a:gd name="connsiteX109" fmla="*/ 108857 w 8349343"/>
              <a:gd name="connsiteY109" fmla="*/ 130629 h 1230086"/>
              <a:gd name="connsiteX110" fmla="*/ 54429 w 8349343"/>
              <a:gd name="connsiteY110" fmla="*/ 206829 h 1230086"/>
              <a:gd name="connsiteX111" fmla="*/ 32657 w 8349343"/>
              <a:gd name="connsiteY111" fmla="*/ 293915 h 1230086"/>
              <a:gd name="connsiteX112" fmla="*/ 21772 w 8349343"/>
              <a:gd name="connsiteY112" fmla="*/ 381000 h 1230086"/>
              <a:gd name="connsiteX113" fmla="*/ 0 w 8349343"/>
              <a:gd name="connsiteY113" fmla="*/ 391886 h 1230086"/>
              <a:gd name="connsiteX114" fmla="*/ 43543 w 8349343"/>
              <a:gd name="connsiteY114" fmla="*/ 446315 h 123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8349343" h="1230086">
                <a:moveTo>
                  <a:pt x="108857" y="304800"/>
                </a:moveTo>
                <a:lnTo>
                  <a:pt x="108857" y="304800"/>
                </a:lnTo>
                <a:cubicBezTo>
                  <a:pt x="31433" y="451047"/>
                  <a:pt x="-29943" y="462242"/>
                  <a:pt x="43543" y="598715"/>
                </a:cubicBezTo>
                <a:cubicBezTo>
                  <a:pt x="52145" y="614689"/>
                  <a:pt x="72572" y="620486"/>
                  <a:pt x="87086" y="631372"/>
                </a:cubicBezTo>
                <a:cubicBezTo>
                  <a:pt x="191504" y="625876"/>
                  <a:pt x="298549" y="623496"/>
                  <a:pt x="402772" y="609600"/>
                </a:cubicBezTo>
                <a:cubicBezTo>
                  <a:pt x="557583" y="588959"/>
                  <a:pt x="333070" y="610331"/>
                  <a:pt x="533400" y="576943"/>
                </a:cubicBezTo>
                <a:cubicBezTo>
                  <a:pt x="572934" y="570354"/>
                  <a:pt x="613339" y="570741"/>
                  <a:pt x="653143" y="566058"/>
                </a:cubicBezTo>
                <a:cubicBezTo>
                  <a:pt x="675063" y="563479"/>
                  <a:pt x="696579" y="558089"/>
                  <a:pt x="718457" y="555172"/>
                </a:cubicBezTo>
                <a:cubicBezTo>
                  <a:pt x="751027" y="550829"/>
                  <a:pt x="783901" y="548933"/>
                  <a:pt x="816429" y="544286"/>
                </a:cubicBezTo>
                <a:cubicBezTo>
                  <a:pt x="834745" y="541669"/>
                  <a:pt x="852396" y="534631"/>
                  <a:pt x="870857" y="533400"/>
                </a:cubicBezTo>
                <a:cubicBezTo>
                  <a:pt x="961443" y="527361"/>
                  <a:pt x="1052286" y="526143"/>
                  <a:pt x="1143000" y="522515"/>
                </a:cubicBezTo>
                <a:lnTo>
                  <a:pt x="1719943" y="544286"/>
                </a:lnTo>
                <a:cubicBezTo>
                  <a:pt x="1741986" y="545407"/>
                  <a:pt x="1764318" y="548192"/>
                  <a:pt x="1785257" y="555172"/>
                </a:cubicBezTo>
                <a:cubicBezTo>
                  <a:pt x="1808349" y="562869"/>
                  <a:pt x="1827853" y="579091"/>
                  <a:pt x="1850572" y="587829"/>
                </a:cubicBezTo>
                <a:cubicBezTo>
                  <a:pt x="1875228" y="597312"/>
                  <a:pt x="1901946" y="600572"/>
                  <a:pt x="1926772" y="609600"/>
                </a:cubicBezTo>
                <a:cubicBezTo>
                  <a:pt x="1951632" y="618640"/>
                  <a:pt x="2005433" y="651960"/>
                  <a:pt x="2024743" y="664029"/>
                </a:cubicBezTo>
                <a:cubicBezTo>
                  <a:pt x="2035837" y="670963"/>
                  <a:pt x="2047467" y="677286"/>
                  <a:pt x="2057400" y="685800"/>
                </a:cubicBezTo>
                <a:cubicBezTo>
                  <a:pt x="2124094" y="742966"/>
                  <a:pt x="2080697" y="709478"/>
                  <a:pt x="2122715" y="762000"/>
                </a:cubicBezTo>
                <a:cubicBezTo>
                  <a:pt x="2129126" y="770014"/>
                  <a:pt x="2138793" y="775232"/>
                  <a:pt x="2144486" y="783772"/>
                </a:cubicBezTo>
                <a:cubicBezTo>
                  <a:pt x="2153487" y="797274"/>
                  <a:pt x="2158206" y="813226"/>
                  <a:pt x="2166257" y="827315"/>
                </a:cubicBezTo>
                <a:cubicBezTo>
                  <a:pt x="2172748" y="838674"/>
                  <a:pt x="2180772" y="849086"/>
                  <a:pt x="2188029" y="859972"/>
                </a:cubicBezTo>
                <a:cubicBezTo>
                  <a:pt x="2191658" y="881743"/>
                  <a:pt x="2194967" y="903570"/>
                  <a:pt x="2198915" y="925286"/>
                </a:cubicBezTo>
                <a:cubicBezTo>
                  <a:pt x="2202225" y="943490"/>
                  <a:pt x="2207183" y="961399"/>
                  <a:pt x="2209800" y="979715"/>
                </a:cubicBezTo>
                <a:cubicBezTo>
                  <a:pt x="2225825" y="1091892"/>
                  <a:pt x="2196201" y="1053200"/>
                  <a:pt x="2242457" y="1099458"/>
                </a:cubicBezTo>
                <a:cubicBezTo>
                  <a:pt x="2249714" y="1117601"/>
                  <a:pt x="2252871" y="1137985"/>
                  <a:pt x="2264229" y="1153886"/>
                </a:cubicBezTo>
                <a:cubicBezTo>
                  <a:pt x="2271833" y="1164532"/>
                  <a:pt x="2285527" y="1169167"/>
                  <a:pt x="2296886" y="1175658"/>
                </a:cubicBezTo>
                <a:cubicBezTo>
                  <a:pt x="2310975" y="1183709"/>
                  <a:pt x="2325034" y="1192298"/>
                  <a:pt x="2340429" y="1197429"/>
                </a:cubicBezTo>
                <a:cubicBezTo>
                  <a:pt x="2379811" y="1210556"/>
                  <a:pt x="2438770" y="1221451"/>
                  <a:pt x="2481943" y="1230086"/>
                </a:cubicBezTo>
                <a:lnTo>
                  <a:pt x="2971800" y="1219200"/>
                </a:lnTo>
                <a:cubicBezTo>
                  <a:pt x="3762019" y="1204149"/>
                  <a:pt x="3386144" y="1219687"/>
                  <a:pt x="3853543" y="1197429"/>
                </a:cubicBezTo>
                <a:lnTo>
                  <a:pt x="4256315" y="1208315"/>
                </a:lnTo>
                <a:cubicBezTo>
                  <a:pt x="4961302" y="1223640"/>
                  <a:pt x="4641729" y="1204980"/>
                  <a:pt x="5018315" y="1230086"/>
                </a:cubicBezTo>
                <a:lnTo>
                  <a:pt x="5366657" y="1208315"/>
                </a:lnTo>
                <a:cubicBezTo>
                  <a:pt x="5392239" y="1206347"/>
                  <a:pt x="5417856" y="1203198"/>
                  <a:pt x="5442857" y="1197429"/>
                </a:cubicBezTo>
                <a:cubicBezTo>
                  <a:pt x="5465219" y="1192269"/>
                  <a:pt x="5508172" y="1175658"/>
                  <a:pt x="5508172" y="1175658"/>
                </a:cubicBezTo>
                <a:cubicBezTo>
                  <a:pt x="5637832" y="1078411"/>
                  <a:pt x="5472972" y="1193258"/>
                  <a:pt x="5595257" y="1132115"/>
                </a:cubicBezTo>
                <a:cubicBezTo>
                  <a:pt x="5604437" y="1127525"/>
                  <a:pt x="5608228" y="1115623"/>
                  <a:pt x="5617029" y="1110343"/>
                </a:cubicBezTo>
                <a:cubicBezTo>
                  <a:pt x="5626868" y="1104440"/>
                  <a:pt x="5638800" y="1103086"/>
                  <a:pt x="5649686" y="1099458"/>
                </a:cubicBezTo>
                <a:cubicBezTo>
                  <a:pt x="5664200" y="1084944"/>
                  <a:pt x="5677026" y="1068517"/>
                  <a:pt x="5693229" y="1055915"/>
                </a:cubicBezTo>
                <a:cubicBezTo>
                  <a:pt x="5725886" y="1030515"/>
                  <a:pt x="5761946" y="1008969"/>
                  <a:pt x="5791200" y="979715"/>
                </a:cubicBezTo>
                <a:cubicBezTo>
                  <a:pt x="5808757" y="962158"/>
                  <a:pt x="5821597" y="946471"/>
                  <a:pt x="5845629" y="936172"/>
                </a:cubicBezTo>
                <a:cubicBezTo>
                  <a:pt x="5859380" y="930279"/>
                  <a:pt x="5874658" y="928915"/>
                  <a:pt x="5889172" y="925286"/>
                </a:cubicBezTo>
                <a:cubicBezTo>
                  <a:pt x="5930087" y="894600"/>
                  <a:pt x="5946139" y="878504"/>
                  <a:pt x="5998029" y="859972"/>
                </a:cubicBezTo>
                <a:cubicBezTo>
                  <a:pt x="6026208" y="849908"/>
                  <a:pt x="6056555" y="847125"/>
                  <a:pt x="6085115" y="838200"/>
                </a:cubicBezTo>
                <a:cubicBezTo>
                  <a:pt x="6241998" y="789174"/>
                  <a:pt x="6099414" y="812821"/>
                  <a:pt x="6281057" y="794658"/>
                </a:cubicBezTo>
                <a:cubicBezTo>
                  <a:pt x="6357257" y="780144"/>
                  <a:pt x="6432561" y="759681"/>
                  <a:pt x="6509657" y="751115"/>
                </a:cubicBezTo>
                <a:cubicBezTo>
                  <a:pt x="6633130" y="737396"/>
                  <a:pt x="6575101" y="744876"/>
                  <a:pt x="6683829" y="729343"/>
                </a:cubicBezTo>
                <a:cubicBezTo>
                  <a:pt x="6871055" y="649104"/>
                  <a:pt x="6635871" y="744330"/>
                  <a:pt x="6858000" y="674915"/>
                </a:cubicBezTo>
                <a:cubicBezTo>
                  <a:pt x="6884376" y="666672"/>
                  <a:pt x="6907063" y="647477"/>
                  <a:pt x="6934200" y="642258"/>
                </a:cubicBezTo>
                <a:cubicBezTo>
                  <a:pt x="7002277" y="629166"/>
                  <a:pt x="7072240" y="629085"/>
                  <a:pt x="7141029" y="620486"/>
                </a:cubicBezTo>
                <a:cubicBezTo>
                  <a:pt x="7184847" y="615009"/>
                  <a:pt x="7298045" y="600130"/>
                  <a:pt x="7336972" y="598715"/>
                </a:cubicBezTo>
                <a:cubicBezTo>
                  <a:pt x="7500190" y="592780"/>
                  <a:pt x="7663543" y="591458"/>
                  <a:pt x="7826829" y="587829"/>
                </a:cubicBezTo>
                <a:cubicBezTo>
                  <a:pt x="7870372" y="591458"/>
                  <a:pt x="7913763" y="598715"/>
                  <a:pt x="7957457" y="598715"/>
                </a:cubicBezTo>
                <a:cubicBezTo>
                  <a:pt x="8050110" y="598715"/>
                  <a:pt x="8117894" y="582410"/>
                  <a:pt x="8207829" y="566058"/>
                </a:cubicBezTo>
                <a:cubicBezTo>
                  <a:pt x="8248578" y="545683"/>
                  <a:pt x="8312883" y="525006"/>
                  <a:pt x="8338457" y="478972"/>
                </a:cubicBezTo>
                <a:cubicBezTo>
                  <a:pt x="8347442" y="462798"/>
                  <a:pt x="8345714" y="442686"/>
                  <a:pt x="8349343" y="424543"/>
                </a:cubicBezTo>
                <a:cubicBezTo>
                  <a:pt x="8343749" y="374200"/>
                  <a:pt x="8340884" y="298767"/>
                  <a:pt x="8316686" y="250372"/>
                </a:cubicBezTo>
                <a:cubicBezTo>
                  <a:pt x="8286338" y="189677"/>
                  <a:pt x="8245433" y="151410"/>
                  <a:pt x="8186057" y="119743"/>
                </a:cubicBezTo>
                <a:cubicBezTo>
                  <a:pt x="8158702" y="105154"/>
                  <a:pt x="8127639" y="98890"/>
                  <a:pt x="8098972" y="87086"/>
                </a:cubicBezTo>
                <a:cubicBezTo>
                  <a:pt x="8065926" y="73479"/>
                  <a:pt x="8034904" y="54844"/>
                  <a:pt x="8001000" y="43543"/>
                </a:cubicBezTo>
                <a:cubicBezTo>
                  <a:pt x="7931037" y="20222"/>
                  <a:pt x="7866981" y="18167"/>
                  <a:pt x="7794172" y="10886"/>
                </a:cubicBezTo>
                <a:cubicBezTo>
                  <a:pt x="7674429" y="14515"/>
                  <a:pt x="7554122" y="9611"/>
                  <a:pt x="7434943" y="21772"/>
                </a:cubicBezTo>
                <a:cubicBezTo>
                  <a:pt x="7375408" y="27847"/>
                  <a:pt x="7320154" y="57893"/>
                  <a:pt x="7260772" y="65315"/>
                </a:cubicBezTo>
                <a:cubicBezTo>
                  <a:pt x="7221539" y="70219"/>
                  <a:pt x="7112394" y="84264"/>
                  <a:pt x="7075715" y="87086"/>
                </a:cubicBezTo>
                <a:cubicBezTo>
                  <a:pt x="6742519" y="112717"/>
                  <a:pt x="7013401" y="84333"/>
                  <a:pt x="6792686" y="108858"/>
                </a:cubicBezTo>
                <a:cubicBezTo>
                  <a:pt x="6769421" y="117582"/>
                  <a:pt x="6671864" y="155392"/>
                  <a:pt x="6640286" y="163286"/>
                </a:cubicBezTo>
                <a:cubicBezTo>
                  <a:pt x="6620146" y="168321"/>
                  <a:pt x="6514887" y="182756"/>
                  <a:pt x="6498772" y="185058"/>
                </a:cubicBezTo>
                <a:cubicBezTo>
                  <a:pt x="6477000" y="192315"/>
                  <a:pt x="6454641" y="198002"/>
                  <a:pt x="6433457" y="206829"/>
                </a:cubicBezTo>
                <a:cubicBezTo>
                  <a:pt x="6410988" y="216191"/>
                  <a:pt x="6390302" y="229413"/>
                  <a:pt x="6368143" y="239486"/>
                </a:cubicBezTo>
                <a:cubicBezTo>
                  <a:pt x="6350354" y="247572"/>
                  <a:pt x="6331858" y="254001"/>
                  <a:pt x="6313715" y="261258"/>
                </a:cubicBezTo>
                <a:cubicBezTo>
                  <a:pt x="6288315" y="286658"/>
                  <a:pt x="6257441" y="307570"/>
                  <a:pt x="6237515" y="337458"/>
                </a:cubicBezTo>
                <a:cubicBezTo>
                  <a:pt x="6223001" y="359229"/>
                  <a:pt x="6205674" y="379369"/>
                  <a:pt x="6193972" y="402772"/>
                </a:cubicBezTo>
                <a:cubicBezTo>
                  <a:pt x="6186715" y="417286"/>
                  <a:pt x="6182476" y="433756"/>
                  <a:pt x="6172200" y="446315"/>
                </a:cubicBezTo>
                <a:cubicBezTo>
                  <a:pt x="6132003" y="495444"/>
                  <a:pt x="6086185" y="535786"/>
                  <a:pt x="6030686" y="566058"/>
                </a:cubicBezTo>
                <a:cubicBezTo>
                  <a:pt x="5992266" y="587014"/>
                  <a:pt x="5963994" y="591274"/>
                  <a:pt x="5921829" y="598715"/>
                </a:cubicBezTo>
                <a:cubicBezTo>
                  <a:pt x="5783255" y="623169"/>
                  <a:pt x="5816863" y="617634"/>
                  <a:pt x="5693229" y="631372"/>
                </a:cubicBezTo>
                <a:cubicBezTo>
                  <a:pt x="5191988" y="622730"/>
                  <a:pt x="5142491" y="611462"/>
                  <a:pt x="4724400" y="631372"/>
                </a:cubicBezTo>
                <a:cubicBezTo>
                  <a:pt x="4684366" y="633278"/>
                  <a:pt x="4644658" y="639758"/>
                  <a:pt x="4604657" y="642258"/>
                </a:cubicBezTo>
                <a:cubicBezTo>
                  <a:pt x="4528519" y="647017"/>
                  <a:pt x="4452127" y="647402"/>
                  <a:pt x="4376057" y="653143"/>
                </a:cubicBezTo>
                <a:cubicBezTo>
                  <a:pt x="3583039" y="712992"/>
                  <a:pt x="4357050" y="667503"/>
                  <a:pt x="3831772" y="696686"/>
                </a:cubicBezTo>
                <a:cubicBezTo>
                  <a:pt x="3582780" y="738186"/>
                  <a:pt x="3702325" y="726808"/>
                  <a:pt x="3298372" y="707572"/>
                </a:cubicBezTo>
                <a:cubicBezTo>
                  <a:pt x="3203857" y="703071"/>
                  <a:pt x="3015343" y="685800"/>
                  <a:pt x="3015343" y="685800"/>
                </a:cubicBezTo>
                <a:cubicBezTo>
                  <a:pt x="2996945" y="682734"/>
                  <a:pt x="2848471" y="656948"/>
                  <a:pt x="2808515" y="653143"/>
                </a:cubicBezTo>
                <a:cubicBezTo>
                  <a:pt x="2757815" y="648315"/>
                  <a:pt x="2706915" y="645886"/>
                  <a:pt x="2656115" y="642258"/>
                </a:cubicBezTo>
                <a:cubicBezTo>
                  <a:pt x="2630715" y="638629"/>
                  <a:pt x="2605432" y="634058"/>
                  <a:pt x="2579915" y="631372"/>
                </a:cubicBezTo>
                <a:cubicBezTo>
                  <a:pt x="2536461" y="626798"/>
                  <a:pt x="2492681" y="625591"/>
                  <a:pt x="2449286" y="620486"/>
                </a:cubicBezTo>
                <a:cubicBezTo>
                  <a:pt x="2430910" y="618324"/>
                  <a:pt x="2413216" y="611895"/>
                  <a:pt x="2394857" y="609600"/>
                </a:cubicBezTo>
                <a:cubicBezTo>
                  <a:pt x="2355088" y="604629"/>
                  <a:pt x="2314919" y="603398"/>
                  <a:pt x="2275115" y="598715"/>
                </a:cubicBezTo>
                <a:cubicBezTo>
                  <a:pt x="2241290" y="594736"/>
                  <a:pt x="2189748" y="583818"/>
                  <a:pt x="2155372" y="576943"/>
                </a:cubicBezTo>
                <a:cubicBezTo>
                  <a:pt x="2140858" y="569686"/>
                  <a:pt x="2126658" y="561763"/>
                  <a:pt x="2111829" y="555172"/>
                </a:cubicBezTo>
                <a:cubicBezTo>
                  <a:pt x="2093973" y="547236"/>
                  <a:pt x="2072824" y="545397"/>
                  <a:pt x="2057400" y="533400"/>
                </a:cubicBezTo>
                <a:cubicBezTo>
                  <a:pt x="2039060" y="519136"/>
                  <a:pt x="2029293" y="496337"/>
                  <a:pt x="2013857" y="478972"/>
                </a:cubicBezTo>
                <a:cubicBezTo>
                  <a:pt x="2000220" y="463631"/>
                  <a:pt x="1985762" y="448946"/>
                  <a:pt x="1970315" y="435429"/>
                </a:cubicBezTo>
                <a:cubicBezTo>
                  <a:pt x="1817525" y="301737"/>
                  <a:pt x="2112485" y="588483"/>
                  <a:pt x="1839686" y="315686"/>
                </a:cubicBezTo>
                <a:cubicBezTo>
                  <a:pt x="1821543" y="297543"/>
                  <a:pt x="1806606" y="275490"/>
                  <a:pt x="1785257" y="261258"/>
                </a:cubicBezTo>
                <a:cubicBezTo>
                  <a:pt x="1763486" y="246744"/>
                  <a:pt x="1740194" y="234284"/>
                  <a:pt x="1719943" y="217715"/>
                </a:cubicBezTo>
                <a:cubicBezTo>
                  <a:pt x="1640779" y="152944"/>
                  <a:pt x="1690414" y="169001"/>
                  <a:pt x="1600200" y="108858"/>
                </a:cubicBezTo>
                <a:cubicBezTo>
                  <a:pt x="1564457" y="85029"/>
                  <a:pt x="1484696" y="55841"/>
                  <a:pt x="1447800" y="43543"/>
                </a:cubicBezTo>
                <a:cubicBezTo>
                  <a:pt x="1422739" y="35190"/>
                  <a:pt x="1397842" y="24800"/>
                  <a:pt x="1371600" y="21772"/>
                </a:cubicBezTo>
                <a:cubicBezTo>
                  <a:pt x="1303017" y="13859"/>
                  <a:pt x="1233676" y="15193"/>
                  <a:pt x="1164772" y="10886"/>
                </a:cubicBezTo>
                <a:cubicBezTo>
                  <a:pt x="1117553" y="7935"/>
                  <a:pt x="1070429" y="3629"/>
                  <a:pt x="1023257" y="0"/>
                </a:cubicBezTo>
                <a:cubicBezTo>
                  <a:pt x="957943" y="3629"/>
                  <a:pt x="892730" y="10886"/>
                  <a:pt x="827315" y="10886"/>
                </a:cubicBezTo>
                <a:cubicBezTo>
                  <a:pt x="798060" y="10886"/>
                  <a:pt x="769484" y="0"/>
                  <a:pt x="740229" y="0"/>
                </a:cubicBezTo>
                <a:cubicBezTo>
                  <a:pt x="649442" y="0"/>
                  <a:pt x="558800" y="7257"/>
                  <a:pt x="468086" y="10886"/>
                </a:cubicBezTo>
                <a:cubicBezTo>
                  <a:pt x="435429" y="14515"/>
                  <a:pt x="402685" y="17429"/>
                  <a:pt x="370115" y="21772"/>
                </a:cubicBezTo>
                <a:cubicBezTo>
                  <a:pt x="348237" y="24689"/>
                  <a:pt x="326678" y="29741"/>
                  <a:pt x="304800" y="32658"/>
                </a:cubicBezTo>
                <a:cubicBezTo>
                  <a:pt x="272230" y="37001"/>
                  <a:pt x="239486" y="39915"/>
                  <a:pt x="206829" y="43543"/>
                </a:cubicBezTo>
                <a:cubicBezTo>
                  <a:pt x="195943" y="50800"/>
                  <a:pt x="184105" y="56801"/>
                  <a:pt x="174172" y="65315"/>
                </a:cubicBezTo>
                <a:cubicBezTo>
                  <a:pt x="158587" y="78673"/>
                  <a:pt x="145143" y="94344"/>
                  <a:pt x="130629" y="108858"/>
                </a:cubicBezTo>
                <a:cubicBezTo>
                  <a:pt x="123372" y="116115"/>
                  <a:pt x="115015" y="122418"/>
                  <a:pt x="108857" y="130629"/>
                </a:cubicBezTo>
                <a:cubicBezTo>
                  <a:pt x="68350" y="184638"/>
                  <a:pt x="86264" y="159076"/>
                  <a:pt x="54429" y="206829"/>
                </a:cubicBezTo>
                <a:cubicBezTo>
                  <a:pt x="47172" y="235858"/>
                  <a:pt x="36368" y="264224"/>
                  <a:pt x="32657" y="293915"/>
                </a:cubicBezTo>
                <a:cubicBezTo>
                  <a:pt x="29029" y="322943"/>
                  <a:pt x="31023" y="353247"/>
                  <a:pt x="21772" y="381000"/>
                </a:cubicBezTo>
                <a:cubicBezTo>
                  <a:pt x="19206" y="388698"/>
                  <a:pt x="7257" y="388257"/>
                  <a:pt x="0" y="391886"/>
                </a:cubicBezTo>
                <a:lnTo>
                  <a:pt x="43543" y="446315"/>
                </a:lnTo>
              </a:path>
            </a:pathLst>
          </a:custGeom>
          <a:noFill/>
          <a:ln w="57150" cap="flat" cmpd="sng" algn="ctr">
            <a:solidFill>
              <a:srgbClr val="9F2D9C"/>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graphicFrame>
        <p:nvGraphicFramePr>
          <p:cNvPr id="11" name="Table 10">
            <a:extLst>
              <a:ext uri="{FF2B5EF4-FFF2-40B4-BE49-F238E27FC236}">
                <a16:creationId xmlns:a16="http://schemas.microsoft.com/office/drawing/2014/main" id="{8EBD928F-7CB0-48F4-9A88-EDF81B75FFD6}"/>
              </a:ext>
            </a:extLst>
          </p:cNvPr>
          <p:cNvGraphicFramePr>
            <a:graphicFrameLocks noGrp="1"/>
          </p:cNvGraphicFramePr>
          <p:nvPr>
            <p:extLst>
              <p:ext uri="{D42A27DB-BD31-4B8C-83A1-F6EECF244321}">
                <p14:modId xmlns:p14="http://schemas.microsoft.com/office/powerpoint/2010/main" val="215073655"/>
              </p:ext>
            </p:extLst>
          </p:nvPr>
        </p:nvGraphicFramePr>
        <p:xfrm>
          <a:off x="1070429" y="2859897"/>
          <a:ext cx="11045371" cy="1981200"/>
        </p:xfrm>
        <a:graphic>
          <a:graphicData uri="http://schemas.openxmlformats.org/drawingml/2006/table">
            <a:tbl>
              <a:tblPr>
                <a:tableStyleId>{3C2FFA5D-87B4-456A-9821-1D502468CF0F}</a:tableStyleId>
              </a:tblPr>
              <a:tblGrid>
                <a:gridCol w="1127600">
                  <a:extLst>
                    <a:ext uri="{9D8B030D-6E8A-4147-A177-3AD203B41FA5}">
                      <a16:colId xmlns:a16="http://schemas.microsoft.com/office/drawing/2014/main" val="3537717812"/>
                    </a:ext>
                  </a:extLst>
                </a:gridCol>
                <a:gridCol w="2450171">
                  <a:extLst>
                    <a:ext uri="{9D8B030D-6E8A-4147-A177-3AD203B41FA5}">
                      <a16:colId xmlns:a16="http://schemas.microsoft.com/office/drawing/2014/main" val="2369910487"/>
                    </a:ext>
                  </a:extLst>
                </a:gridCol>
                <a:gridCol w="2209800">
                  <a:extLst>
                    <a:ext uri="{9D8B030D-6E8A-4147-A177-3AD203B41FA5}">
                      <a16:colId xmlns:a16="http://schemas.microsoft.com/office/drawing/2014/main" val="1308686319"/>
                    </a:ext>
                  </a:extLst>
                </a:gridCol>
                <a:gridCol w="2362200">
                  <a:extLst>
                    <a:ext uri="{9D8B030D-6E8A-4147-A177-3AD203B41FA5}">
                      <a16:colId xmlns:a16="http://schemas.microsoft.com/office/drawing/2014/main" val="3226546987"/>
                    </a:ext>
                  </a:extLst>
                </a:gridCol>
                <a:gridCol w="2895600">
                  <a:extLst>
                    <a:ext uri="{9D8B030D-6E8A-4147-A177-3AD203B41FA5}">
                      <a16:colId xmlns:a16="http://schemas.microsoft.com/office/drawing/2014/main" val="1570542150"/>
                    </a:ext>
                  </a:extLst>
                </a:gridCol>
              </a:tblGrid>
              <a:tr h="0">
                <a:tc>
                  <a:txBody>
                    <a:bodyPr/>
                    <a:lstStyle/>
                    <a:p>
                      <a:pPr algn="l" fontAlgn="b"/>
                      <a:r>
                        <a:rPr lang="en-US" sz="1400" u="none" strike="noStrike">
                          <a:effectLst/>
                        </a:rPr>
                        <a:t>\</a:t>
                      </a:r>
                      <a:endParaRPr lang="en-US" sz="1400" b="1"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600" b="1" u="none" strike="noStrike" dirty="0">
                          <a:solidFill>
                            <a:srgbClr val="9F2D9C"/>
                          </a:solidFill>
                          <a:effectLst/>
                        </a:rPr>
                        <a:t>Location</a:t>
                      </a:r>
                      <a:endParaRPr lang="en-US" sz="16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600" b="1" u="none" strike="noStrike" dirty="0">
                          <a:solidFill>
                            <a:srgbClr val="9F2D9C"/>
                          </a:solidFill>
                          <a:effectLst/>
                        </a:rPr>
                        <a:t>Office supplies</a:t>
                      </a:r>
                      <a:endParaRPr lang="en-US" sz="16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600" b="1" u="none" strike="noStrike" dirty="0">
                          <a:solidFill>
                            <a:srgbClr val="9F2D9C"/>
                          </a:solidFill>
                          <a:effectLst/>
                        </a:rPr>
                        <a:t>Furniture</a:t>
                      </a:r>
                      <a:endParaRPr lang="en-US" sz="1600" b="1" i="0" u="none" strike="noStrike" dirty="0">
                        <a:solidFill>
                          <a:srgbClr val="9F2D9C"/>
                        </a:solidFill>
                        <a:effectLst/>
                        <a:latin typeface="Calibri" panose="020F0502020204030204" pitchFamily="34" charset="0"/>
                      </a:endParaRPr>
                    </a:p>
                  </a:txBody>
                  <a:tcPr marL="137160" marR="137160" marT="137160" marB="137160" anchor="b"/>
                </a:tc>
                <a:tc>
                  <a:txBody>
                    <a:bodyPr/>
                    <a:lstStyle/>
                    <a:p>
                      <a:pPr algn="ctr" fontAlgn="b"/>
                      <a:r>
                        <a:rPr lang="en-US" sz="1600" b="1" u="none" strike="noStrike" dirty="0">
                          <a:solidFill>
                            <a:srgbClr val="9F2D9C"/>
                          </a:solidFill>
                          <a:effectLst/>
                        </a:rPr>
                        <a:t>Computers</a:t>
                      </a:r>
                      <a:endParaRPr lang="en-US" sz="1600" b="1" i="0" u="none" strike="noStrike" dirty="0">
                        <a:solidFill>
                          <a:srgbClr val="9F2D9C"/>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1874111432"/>
                  </a:ext>
                </a:extLst>
              </a:tr>
              <a:tr h="0">
                <a:tc>
                  <a:txBody>
                    <a:bodyPr/>
                    <a:lstStyle/>
                    <a:p>
                      <a:pPr algn="l" fontAlgn="b"/>
                      <a:r>
                        <a:rPr lang="en-US" sz="1400" b="1" u="none" strike="noStrike">
                          <a:effectLst/>
                        </a:rPr>
                        <a:t>Level 1</a:t>
                      </a:r>
                      <a:endParaRPr lang="en-US" sz="1400" b="1"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Less than 2 miles</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Very large assortment</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Office furniture</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dirty="0">
                          <a:effectLst/>
                        </a:rPr>
                        <a:t>No computers</a:t>
                      </a:r>
                      <a:endParaRPr lang="en-US" sz="1400" b="0" i="0" u="none" strike="noStrike" dirty="0">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603266531"/>
                  </a:ext>
                </a:extLst>
              </a:tr>
              <a:tr h="0">
                <a:tc>
                  <a:txBody>
                    <a:bodyPr/>
                    <a:lstStyle/>
                    <a:p>
                      <a:pPr algn="l" fontAlgn="b"/>
                      <a:r>
                        <a:rPr lang="en-US" sz="1400" b="1" u="none" strike="noStrike" dirty="0">
                          <a:effectLst/>
                        </a:rPr>
                        <a:t>Level 2</a:t>
                      </a:r>
                      <a:endParaRPr lang="en-US" sz="1400" b="1"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Within 2 to 5 miles</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Large assortment</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No furniture</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Software only</a:t>
                      </a:r>
                      <a:endParaRPr lang="en-US" sz="1400" b="0" i="0" u="none" strike="noStrike">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2388669011"/>
                  </a:ext>
                </a:extLst>
              </a:tr>
              <a:tr h="0">
                <a:tc>
                  <a:txBody>
                    <a:bodyPr/>
                    <a:lstStyle/>
                    <a:p>
                      <a:pPr algn="l" fontAlgn="b"/>
                      <a:r>
                        <a:rPr lang="en-US" sz="1400" b="1" u="none" strike="noStrike" dirty="0">
                          <a:effectLst/>
                        </a:rPr>
                        <a:t>Level 3</a:t>
                      </a:r>
                      <a:endParaRPr lang="en-US" sz="1400" b="1"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dirty="0">
                          <a:effectLst/>
                        </a:rPr>
                        <a:t>Within 5 to 10 miles</a:t>
                      </a:r>
                      <a:endParaRPr lang="en-US" sz="14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dirty="0">
                          <a:effectLst/>
                        </a:rPr>
                        <a:t>Limited assortment</a:t>
                      </a:r>
                      <a:endParaRPr lang="en-US" sz="1400" b="0" i="0" u="none" strike="noStrike" dirty="0">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137160" marR="137160" marT="137160" marB="137160" anchor="b"/>
                </a:tc>
                <a:tc>
                  <a:txBody>
                    <a:bodyPr/>
                    <a:lstStyle/>
                    <a:p>
                      <a:pPr algn="ctr" fontAlgn="b"/>
                      <a:r>
                        <a:rPr lang="en-US" sz="1400" u="none" strike="noStrike" dirty="0">
                          <a:effectLst/>
                        </a:rPr>
                        <a:t>Software and computers</a:t>
                      </a:r>
                      <a:endParaRPr lang="en-US" sz="1400" b="0" i="0" u="none" strike="noStrike" dirty="0">
                        <a:solidFill>
                          <a:srgbClr val="000000"/>
                        </a:solidFill>
                        <a:effectLst/>
                        <a:latin typeface="Calibri" panose="020F0502020204030204" pitchFamily="34" charset="0"/>
                      </a:endParaRPr>
                    </a:p>
                  </a:txBody>
                  <a:tcPr marL="137160" marR="137160" marT="137160" marB="137160" anchor="b"/>
                </a:tc>
                <a:extLst>
                  <a:ext uri="{0D108BD9-81ED-4DB2-BD59-A6C34878D82A}">
                    <a16:rowId xmlns:a16="http://schemas.microsoft.com/office/drawing/2014/main" val="894978951"/>
                  </a:ext>
                </a:extLst>
              </a:tr>
            </a:tbl>
          </a:graphicData>
        </a:graphic>
      </p:graphicFrame>
      <p:cxnSp>
        <p:nvCxnSpPr>
          <p:cNvPr id="3" name="Straight Arrow Connector 2">
            <a:extLst>
              <a:ext uri="{FF2B5EF4-FFF2-40B4-BE49-F238E27FC236}">
                <a16:creationId xmlns:a16="http://schemas.microsoft.com/office/drawing/2014/main" id="{ED0F3D0F-091E-4F87-8653-EFA65B05CB1F}"/>
              </a:ext>
            </a:extLst>
          </p:cNvPr>
          <p:cNvCxnSpPr>
            <a:cxnSpLocks/>
            <a:endCxn id="10" idx="30"/>
          </p:cNvCxnSpPr>
          <p:nvPr/>
        </p:nvCxnSpPr>
        <p:spPr bwMode="auto">
          <a:xfrm flipV="1">
            <a:off x="6477000" y="2220370"/>
            <a:ext cx="587575" cy="3037430"/>
          </a:xfrm>
          <a:prstGeom prst="straightConnector1">
            <a:avLst/>
          </a:prstGeom>
          <a:noFill/>
          <a:ln w="57150" cap="flat" cmpd="sng" algn="ctr">
            <a:solidFill>
              <a:srgbClr val="9F2D9C"/>
            </a:solidFill>
            <a:prstDash val="solid"/>
            <a:round/>
            <a:headEnd type="none" w="sm" len="sm"/>
            <a:tailEnd type="triangle" w="lg" len="lg"/>
          </a:ln>
          <a:effectLst/>
        </p:spPr>
      </p:cxnSp>
      <p:cxnSp>
        <p:nvCxnSpPr>
          <p:cNvPr id="12" name="Straight Arrow Connector 11">
            <a:extLst>
              <a:ext uri="{FF2B5EF4-FFF2-40B4-BE49-F238E27FC236}">
                <a16:creationId xmlns:a16="http://schemas.microsoft.com/office/drawing/2014/main" id="{680D1E73-B6FF-4173-9CEA-303A604DB560}"/>
              </a:ext>
            </a:extLst>
          </p:cNvPr>
          <p:cNvCxnSpPr>
            <a:cxnSpLocks/>
          </p:cNvCxnSpPr>
          <p:nvPr/>
        </p:nvCxnSpPr>
        <p:spPr bwMode="auto">
          <a:xfrm>
            <a:off x="8229600" y="5638800"/>
            <a:ext cx="381000" cy="990600"/>
          </a:xfrm>
          <a:prstGeom prst="straightConnector1">
            <a:avLst/>
          </a:prstGeom>
          <a:noFill/>
          <a:ln w="57150" cap="flat" cmpd="sng" algn="ctr">
            <a:solidFill>
              <a:srgbClr val="9F2D9C"/>
            </a:solidFill>
            <a:prstDash val="solid"/>
            <a:round/>
            <a:headEnd type="none" w="sm" len="sm"/>
            <a:tailEnd type="triangle" w="lg" len="lg"/>
          </a:ln>
          <a:effectLst/>
        </p:spPr>
      </p:cxnSp>
    </p:spTree>
    <p:extLst>
      <p:ext uri="{BB962C8B-B14F-4D97-AF65-F5344CB8AC3E}">
        <p14:creationId xmlns:p14="http://schemas.microsoft.com/office/powerpoint/2010/main" val="3452149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C596884-5573-4090-99BD-BB7148535DD5}"/>
              </a:ext>
            </a:extLst>
          </p:cNvPr>
          <p:cNvSpPr>
            <a:spLocks noGrp="1"/>
          </p:cNvSpPr>
          <p:nvPr>
            <p:ph type="title"/>
          </p:nvPr>
        </p:nvSpPr>
        <p:spPr/>
        <p:txBody>
          <a:bodyPr/>
          <a:lstStyle/>
          <a:p>
            <a:r>
              <a:rPr lang="en-US" sz="3200" b="1" i="0" u="none" strike="noStrike" dirty="0">
                <a:solidFill>
                  <a:srgbClr val="000000"/>
                </a:solidFill>
                <a:effectLst/>
                <a:latin typeface="DengXian" panose="02010600030101010101" pitchFamily="2" charset="-122"/>
                <a:ea typeface="DengXian" panose="02010600030101010101" pitchFamily="2" charset="-122"/>
              </a:rPr>
              <a:t>Existing Competitors</a:t>
            </a:r>
            <a:r>
              <a:rPr lang="en-US" sz="4000" dirty="0">
                <a:latin typeface="DengXian" panose="02010600030101010101" pitchFamily="2" charset="-122"/>
                <a:ea typeface="DengXian" panose="02010600030101010101" pitchFamily="2" charset="-122"/>
              </a:rPr>
              <a:t> </a:t>
            </a:r>
          </a:p>
        </p:txBody>
      </p:sp>
      <p:graphicFrame>
        <p:nvGraphicFramePr>
          <p:cNvPr id="4" name="Content Placeholder 3">
            <a:extLst>
              <a:ext uri="{FF2B5EF4-FFF2-40B4-BE49-F238E27FC236}">
                <a16:creationId xmlns:a16="http://schemas.microsoft.com/office/drawing/2014/main" id="{96E6C195-C99C-4A3D-89F0-9D817B0CB3FD}"/>
              </a:ext>
            </a:extLst>
          </p:cNvPr>
          <p:cNvGraphicFramePr>
            <a:graphicFrameLocks noGrp="1"/>
          </p:cNvGraphicFramePr>
          <p:nvPr>
            <p:ph type="tbl" idx="4294967295"/>
            <p:extLst>
              <p:ext uri="{D42A27DB-BD31-4B8C-83A1-F6EECF244321}">
                <p14:modId xmlns:p14="http://schemas.microsoft.com/office/powerpoint/2010/main" val="3780377238"/>
              </p:ext>
            </p:extLst>
          </p:nvPr>
        </p:nvGraphicFramePr>
        <p:xfrm>
          <a:off x="406401" y="1066800"/>
          <a:ext cx="11582399" cy="3377564"/>
        </p:xfrm>
        <a:graphic>
          <a:graphicData uri="http://schemas.openxmlformats.org/drawingml/2006/table">
            <a:tbl>
              <a:tblPr>
                <a:tableStyleId>{35758FB7-9AC5-4552-8A53-C91805E547FA}</a:tableStyleId>
              </a:tblPr>
              <a:tblGrid>
                <a:gridCol w="3238725">
                  <a:extLst>
                    <a:ext uri="{9D8B030D-6E8A-4147-A177-3AD203B41FA5}">
                      <a16:colId xmlns:a16="http://schemas.microsoft.com/office/drawing/2014/main" val="1138755882"/>
                    </a:ext>
                  </a:extLst>
                </a:gridCol>
                <a:gridCol w="2130467">
                  <a:extLst>
                    <a:ext uri="{9D8B030D-6E8A-4147-A177-3AD203B41FA5}">
                      <a16:colId xmlns:a16="http://schemas.microsoft.com/office/drawing/2014/main" val="1786534610"/>
                    </a:ext>
                  </a:extLst>
                </a:gridCol>
                <a:gridCol w="2195657">
                  <a:extLst>
                    <a:ext uri="{9D8B030D-6E8A-4147-A177-3AD203B41FA5}">
                      <a16:colId xmlns:a16="http://schemas.microsoft.com/office/drawing/2014/main" val="1627173434"/>
                    </a:ext>
                  </a:extLst>
                </a:gridCol>
                <a:gridCol w="1839277">
                  <a:extLst>
                    <a:ext uri="{9D8B030D-6E8A-4147-A177-3AD203B41FA5}">
                      <a16:colId xmlns:a16="http://schemas.microsoft.com/office/drawing/2014/main" val="2542522681"/>
                    </a:ext>
                  </a:extLst>
                </a:gridCol>
                <a:gridCol w="2178273">
                  <a:extLst>
                    <a:ext uri="{9D8B030D-6E8A-4147-A177-3AD203B41FA5}">
                      <a16:colId xmlns:a16="http://schemas.microsoft.com/office/drawing/2014/main" val="4129149780"/>
                    </a:ext>
                  </a:extLst>
                </a:gridCol>
              </a:tblGrid>
              <a:tr h="980923">
                <a:tc>
                  <a:txBody>
                    <a:bodyPr/>
                    <a:lstStyle/>
                    <a:p>
                      <a:pPr algn="l" fontAlgn="b"/>
                      <a:r>
                        <a:rPr lang="en-US" sz="2800" b="1" u="none" strike="noStrike" dirty="0">
                          <a:effectLst/>
                        </a:rPr>
                        <a:t>\</a:t>
                      </a:r>
                      <a:endParaRPr lang="en-US" sz="28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800" b="1" u="none" strike="noStrike">
                          <a:effectLst/>
                        </a:rPr>
                        <a:t>Location</a:t>
                      </a:r>
                      <a:endParaRPr lang="en-US" sz="2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b="1" u="none" strike="noStrike" dirty="0">
                          <a:effectLst/>
                        </a:rPr>
                        <a:t>Office supplies</a:t>
                      </a:r>
                      <a:endParaRPr lang="en-US" sz="28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800" b="1" u="none" strike="noStrike">
                          <a:effectLst/>
                        </a:rPr>
                        <a:t>Furniture</a:t>
                      </a:r>
                      <a:endParaRPr lang="en-US" sz="2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b="1" u="none" strike="noStrike" dirty="0">
                          <a:effectLst/>
                        </a:rPr>
                        <a:t>Computers</a:t>
                      </a:r>
                      <a:endParaRPr lang="en-US" sz="28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351170323"/>
                  </a:ext>
                </a:extLst>
              </a:tr>
              <a:tr h="1415718">
                <a:tc>
                  <a:txBody>
                    <a:bodyPr/>
                    <a:lstStyle/>
                    <a:p>
                      <a:pPr algn="l" fontAlgn="b"/>
                      <a:r>
                        <a:rPr lang="en-US" sz="2800" b="1" u="none" strike="noStrike" dirty="0">
                          <a:effectLst/>
                        </a:rPr>
                        <a:t>Office Equipment</a:t>
                      </a:r>
                      <a:endParaRPr lang="en-US" sz="28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Within 2 to 5 miles</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Large assortment</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Office furniture</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dirty="0">
                          <a:effectLst/>
                        </a:rPr>
                        <a:t>Software and computers</a:t>
                      </a:r>
                      <a:endParaRPr lang="en-US" sz="2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947382508"/>
                  </a:ext>
                </a:extLst>
              </a:tr>
              <a:tr h="980923">
                <a:tc>
                  <a:txBody>
                    <a:bodyPr/>
                    <a:lstStyle/>
                    <a:p>
                      <a:pPr algn="l" fontAlgn="b"/>
                      <a:r>
                        <a:rPr lang="en-US" sz="2800" b="1" u="none" strike="noStrike" dirty="0">
                          <a:effectLst/>
                        </a:rPr>
                        <a:t>Department Store</a:t>
                      </a:r>
                      <a:endParaRPr lang="en-US" sz="2800" b="1"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Within 2 to 5 miles</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Limited assortment</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a:effectLst/>
                        </a:rPr>
                        <a:t>No furniture</a:t>
                      </a:r>
                      <a:endParaRPr lang="en-US" sz="28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2800" u="none" strike="noStrike" dirty="0">
                          <a:effectLst/>
                        </a:rPr>
                        <a:t>Software only</a:t>
                      </a:r>
                      <a:endParaRPr lang="en-US" sz="28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827221255"/>
                  </a:ext>
                </a:extLst>
              </a:tr>
            </a:tbl>
          </a:graphicData>
        </a:graphic>
      </p:graphicFrame>
    </p:spTree>
    <p:extLst>
      <p:ext uri="{BB962C8B-B14F-4D97-AF65-F5344CB8AC3E}">
        <p14:creationId xmlns:p14="http://schemas.microsoft.com/office/powerpoint/2010/main" val="3284621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D7BAF-00D3-46B1-BED8-F5992D51D592}"/>
              </a:ext>
            </a:extLst>
          </p:cNvPr>
          <p:cNvSpPr>
            <a:spLocks noGrp="1"/>
          </p:cNvSpPr>
          <p:nvPr>
            <p:ph type="title"/>
          </p:nvPr>
        </p:nvSpPr>
        <p:spPr/>
        <p:txBody>
          <a:bodyPr/>
          <a:lstStyle/>
          <a:p>
            <a:pPr algn="l"/>
            <a:r>
              <a:rPr lang="en-US" dirty="0"/>
              <a:t>Conjoint Analysis: </a:t>
            </a:r>
            <a:r>
              <a:rPr lang="en-US" sz="2800" dirty="0"/>
              <a:t>Create Templates </a:t>
            </a:r>
            <a:endParaRPr lang="en-US" dirty="0"/>
          </a:p>
        </p:txBody>
      </p:sp>
      <p:sp>
        <p:nvSpPr>
          <p:cNvPr id="5" name="Content Placeholder 4">
            <a:extLst>
              <a:ext uri="{FF2B5EF4-FFF2-40B4-BE49-F238E27FC236}">
                <a16:creationId xmlns:a16="http://schemas.microsoft.com/office/drawing/2014/main" id="{45E53088-5E90-42D1-8CB9-2A3C983C5E65}"/>
              </a:ext>
            </a:extLst>
          </p:cNvPr>
          <p:cNvSpPr>
            <a:spLocks noGrp="1"/>
          </p:cNvSpPr>
          <p:nvPr>
            <p:ph idx="1"/>
          </p:nvPr>
        </p:nvSpPr>
        <p:spPr>
          <a:xfrm>
            <a:off x="304800" y="685800"/>
            <a:ext cx="5562600" cy="5486400"/>
          </a:xfrm>
        </p:spPr>
        <p:txBody>
          <a:bodyPr/>
          <a:lstStyle/>
          <a:p>
            <a:pPr marL="0" indent="0">
              <a:buNone/>
            </a:pPr>
            <a:r>
              <a:rPr lang="en-US" sz="2800" dirty="0">
                <a:solidFill>
                  <a:srgbClr val="C00000"/>
                </a:solidFill>
              </a:rPr>
              <a:t>Conjoint template procedure</a:t>
            </a:r>
          </a:p>
          <a:p>
            <a:pPr marL="0" indent="0">
              <a:buNone/>
            </a:pPr>
            <a:r>
              <a:rPr lang="en-US" sz="2800" dirty="0"/>
              <a:t>Conjoint templates generation is a two-step procedure. Run it once and select Step 1, </a:t>
            </a:r>
          </a:p>
          <a:p>
            <a:pPr marL="0" indent="0">
              <a:buNone/>
            </a:pPr>
            <a:r>
              <a:rPr lang="en-US" sz="2800" dirty="0"/>
              <a:t>update the conjoint design, then run it a second time and select Step 2.</a:t>
            </a:r>
          </a:p>
        </p:txBody>
      </p:sp>
      <p:pic>
        <p:nvPicPr>
          <p:cNvPr id="4" name="Picture 3">
            <a:extLst>
              <a:ext uri="{FF2B5EF4-FFF2-40B4-BE49-F238E27FC236}">
                <a16:creationId xmlns:a16="http://schemas.microsoft.com/office/drawing/2014/main" id="{EE2747F3-4736-4EE6-9B09-AF415C5DCFF2}"/>
              </a:ext>
            </a:extLst>
          </p:cNvPr>
          <p:cNvPicPr>
            <a:picLocks noChangeAspect="1"/>
          </p:cNvPicPr>
          <p:nvPr/>
        </p:nvPicPr>
        <p:blipFill>
          <a:blip r:embed="rId2"/>
          <a:stretch>
            <a:fillRect/>
          </a:stretch>
        </p:blipFill>
        <p:spPr>
          <a:xfrm>
            <a:off x="6085114" y="161538"/>
            <a:ext cx="5928591" cy="6534924"/>
          </a:xfrm>
          <a:prstGeom prst="rect">
            <a:avLst/>
          </a:prstGeom>
          <a:ln w="88900" cap="sq" cmpd="thickThin">
            <a:solidFill>
              <a:srgbClr val="C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F9B7DF90-6064-408C-8B71-AAC9A00E7835}"/>
              </a:ext>
            </a:extLst>
          </p:cNvPr>
          <p:cNvPicPr>
            <a:picLocks noChangeAspect="1"/>
          </p:cNvPicPr>
          <p:nvPr/>
        </p:nvPicPr>
        <p:blipFill>
          <a:blip r:embed="rId3"/>
          <a:stretch>
            <a:fillRect/>
          </a:stretch>
        </p:blipFill>
        <p:spPr>
          <a:xfrm>
            <a:off x="609600" y="3886200"/>
            <a:ext cx="3858163" cy="3858163"/>
          </a:xfrm>
          <a:prstGeom prst="rect">
            <a:avLst/>
          </a:prstGeom>
        </p:spPr>
      </p:pic>
      <p:sp>
        <p:nvSpPr>
          <p:cNvPr id="9" name="Arrow: Right 8">
            <a:extLst>
              <a:ext uri="{FF2B5EF4-FFF2-40B4-BE49-F238E27FC236}">
                <a16:creationId xmlns:a16="http://schemas.microsoft.com/office/drawing/2014/main" id="{65993BD9-1602-4523-9D9B-33FD7C6C7777}"/>
              </a:ext>
            </a:extLst>
          </p:cNvPr>
          <p:cNvSpPr/>
          <p:nvPr/>
        </p:nvSpPr>
        <p:spPr bwMode="auto">
          <a:xfrm>
            <a:off x="3086100" y="5715000"/>
            <a:ext cx="2781300" cy="228600"/>
          </a:xfrm>
          <a:prstGeom prst="rightArrow">
            <a:avLst/>
          </a:prstGeom>
          <a:solidFill>
            <a:srgbClr val="92D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0" name="Oval 9">
            <a:extLst>
              <a:ext uri="{FF2B5EF4-FFF2-40B4-BE49-F238E27FC236}">
                <a16:creationId xmlns:a16="http://schemas.microsoft.com/office/drawing/2014/main" id="{FCF4B32F-2300-4F30-9150-998FA0C06A31}"/>
              </a:ext>
            </a:extLst>
          </p:cNvPr>
          <p:cNvSpPr/>
          <p:nvPr/>
        </p:nvSpPr>
        <p:spPr bwMode="auto">
          <a:xfrm>
            <a:off x="457200" y="5638800"/>
            <a:ext cx="1752600" cy="304800"/>
          </a:xfrm>
          <a:prstGeom prst="ellipse">
            <a:avLst/>
          </a:prstGeom>
          <a:noFill/>
          <a:ln w="38100" cap="flat" cmpd="sng" algn="ctr">
            <a:solidFill>
              <a:srgbClr val="9F2D9C"/>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1" name="Star: 8 Points 10">
            <a:extLst>
              <a:ext uri="{FF2B5EF4-FFF2-40B4-BE49-F238E27FC236}">
                <a16:creationId xmlns:a16="http://schemas.microsoft.com/office/drawing/2014/main" id="{0528B99E-8022-4345-BA50-7CD3998331A1}"/>
              </a:ext>
            </a:extLst>
          </p:cNvPr>
          <p:cNvSpPr/>
          <p:nvPr/>
        </p:nvSpPr>
        <p:spPr bwMode="auto">
          <a:xfrm>
            <a:off x="2756395" y="5943600"/>
            <a:ext cx="4254005" cy="957943"/>
          </a:xfrm>
          <a:prstGeom prst="star8">
            <a:avLst>
              <a:gd name="adj" fmla="val 27609"/>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Start from scratch</a:t>
            </a:r>
          </a:p>
        </p:txBody>
      </p:sp>
      <p:sp>
        <p:nvSpPr>
          <p:cNvPr id="3" name="Rectangle: Rounded Corners 2">
            <a:extLst>
              <a:ext uri="{FF2B5EF4-FFF2-40B4-BE49-F238E27FC236}">
                <a16:creationId xmlns:a16="http://schemas.microsoft.com/office/drawing/2014/main" id="{F1B29D26-87F9-4BDF-A534-DDDA83661DB4}"/>
              </a:ext>
            </a:extLst>
          </p:cNvPr>
          <p:cNvSpPr/>
          <p:nvPr/>
        </p:nvSpPr>
        <p:spPr bwMode="auto">
          <a:xfrm>
            <a:off x="5867400" y="2286000"/>
            <a:ext cx="3657600" cy="685800"/>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cxnSp>
        <p:nvCxnSpPr>
          <p:cNvPr id="12" name="Straight Arrow Connector 11">
            <a:extLst>
              <a:ext uri="{FF2B5EF4-FFF2-40B4-BE49-F238E27FC236}">
                <a16:creationId xmlns:a16="http://schemas.microsoft.com/office/drawing/2014/main" id="{F0FB7952-0F96-4A31-A207-C0E647D36B8A}"/>
              </a:ext>
            </a:extLst>
          </p:cNvPr>
          <p:cNvCxnSpPr>
            <a:cxnSpLocks/>
          </p:cNvCxnSpPr>
          <p:nvPr/>
        </p:nvCxnSpPr>
        <p:spPr bwMode="auto">
          <a:xfrm>
            <a:off x="4495800" y="2220370"/>
            <a:ext cx="1828802" cy="218030"/>
          </a:xfrm>
          <a:prstGeom prst="straightConnector1">
            <a:avLst/>
          </a:prstGeom>
          <a:noFill/>
          <a:ln w="28575" cap="flat" cmpd="sng" algn="ctr">
            <a:solidFill>
              <a:srgbClr val="9F2D9C"/>
            </a:solidFill>
            <a:prstDash val="solid"/>
            <a:round/>
            <a:headEnd type="none" w="sm" len="sm"/>
            <a:tailEnd type="triangle" w="lg" len="lg"/>
          </a:ln>
          <a:effectLst/>
        </p:spPr>
      </p:cxnSp>
      <p:cxnSp>
        <p:nvCxnSpPr>
          <p:cNvPr id="15" name="Straight Arrow Connector 14">
            <a:extLst>
              <a:ext uri="{FF2B5EF4-FFF2-40B4-BE49-F238E27FC236}">
                <a16:creationId xmlns:a16="http://schemas.microsoft.com/office/drawing/2014/main" id="{25315137-011D-4D9D-899D-AF8A12178349}"/>
              </a:ext>
            </a:extLst>
          </p:cNvPr>
          <p:cNvCxnSpPr>
            <a:cxnSpLocks/>
          </p:cNvCxnSpPr>
          <p:nvPr/>
        </p:nvCxnSpPr>
        <p:spPr bwMode="auto">
          <a:xfrm flipV="1">
            <a:off x="2756395" y="2819400"/>
            <a:ext cx="3568207" cy="685800"/>
          </a:xfrm>
          <a:prstGeom prst="straightConnector1">
            <a:avLst/>
          </a:prstGeom>
          <a:noFill/>
          <a:ln w="28575" cap="flat" cmpd="sng" algn="ctr">
            <a:solidFill>
              <a:srgbClr val="9F2D9C"/>
            </a:solidFill>
            <a:prstDash val="solid"/>
            <a:round/>
            <a:headEnd type="none" w="sm" len="sm"/>
            <a:tailEnd type="triangle" w="lg" len="lg"/>
          </a:ln>
          <a:effectLst/>
        </p:spPr>
      </p:cxnSp>
      <p:sp>
        <p:nvSpPr>
          <p:cNvPr id="20" name="TextBox 19">
            <a:extLst>
              <a:ext uri="{FF2B5EF4-FFF2-40B4-BE49-F238E27FC236}">
                <a16:creationId xmlns:a16="http://schemas.microsoft.com/office/drawing/2014/main" id="{39923487-7EE3-4240-A2A1-FD261F37D19D}"/>
              </a:ext>
            </a:extLst>
          </p:cNvPr>
          <p:cNvSpPr txBox="1"/>
          <p:nvPr/>
        </p:nvSpPr>
        <p:spPr>
          <a:xfrm>
            <a:off x="9049409" y="3701534"/>
            <a:ext cx="1999591" cy="369332"/>
          </a:xfrm>
          <a:prstGeom prst="rect">
            <a:avLst/>
          </a:prstGeom>
          <a:noFill/>
        </p:spPr>
        <p:txBody>
          <a:bodyPr wrap="square">
            <a:spAutoFit/>
          </a:bodyPr>
          <a:lstStyle/>
          <a:p>
            <a:r>
              <a:rPr lang="en-US" sz="1800" b="1" i="0" u="none" strike="noStrike" baseline="0" dirty="0">
                <a:solidFill>
                  <a:srgbClr val="FF0000"/>
                </a:solidFill>
                <a:latin typeface="Georgia" panose="02040502050405020303" pitchFamily="18" charset="0"/>
              </a:rPr>
              <a:t>attributes</a:t>
            </a:r>
            <a:r>
              <a:rPr lang="en-US" sz="1800" b="0" i="0" u="none" strike="noStrike" baseline="0" dirty="0">
                <a:latin typeface="Georgia" panose="02040502050405020303" pitchFamily="18" charset="0"/>
              </a:rPr>
              <a:t> (4~6) </a:t>
            </a:r>
            <a:endParaRPr lang="en-US" dirty="0"/>
          </a:p>
        </p:txBody>
      </p:sp>
      <p:sp>
        <p:nvSpPr>
          <p:cNvPr id="21" name="TextBox 20">
            <a:extLst>
              <a:ext uri="{FF2B5EF4-FFF2-40B4-BE49-F238E27FC236}">
                <a16:creationId xmlns:a16="http://schemas.microsoft.com/office/drawing/2014/main" id="{6DB3D442-F8AE-4F22-B805-1C199E31DC3D}"/>
              </a:ext>
            </a:extLst>
          </p:cNvPr>
          <p:cNvSpPr txBox="1"/>
          <p:nvPr/>
        </p:nvSpPr>
        <p:spPr>
          <a:xfrm>
            <a:off x="9525000" y="4070866"/>
            <a:ext cx="1999591" cy="369332"/>
          </a:xfrm>
          <a:prstGeom prst="rect">
            <a:avLst/>
          </a:prstGeom>
          <a:noFill/>
        </p:spPr>
        <p:txBody>
          <a:bodyPr wrap="square">
            <a:spAutoFit/>
          </a:bodyPr>
          <a:lstStyle/>
          <a:p>
            <a:r>
              <a:rPr lang="en-US" sz="1800" b="1" i="0" u="none" strike="noStrike" baseline="0" dirty="0">
                <a:solidFill>
                  <a:srgbClr val="FF0000"/>
                </a:solidFill>
                <a:latin typeface="Georgia" panose="02040502050405020303" pitchFamily="18" charset="0"/>
              </a:rPr>
              <a:t>levels</a:t>
            </a:r>
            <a:r>
              <a:rPr lang="en-US" sz="1800" b="0" i="0" u="none" strike="noStrike" baseline="0" dirty="0">
                <a:latin typeface="Georgia" panose="02040502050405020303" pitchFamily="18" charset="0"/>
              </a:rPr>
              <a:t> (2~5) </a:t>
            </a:r>
            <a:endParaRPr lang="en-US" dirty="0"/>
          </a:p>
        </p:txBody>
      </p:sp>
    </p:spTree>
    <p:extLst>
      <p:ext uri="{BB962C8B-B14F-4D97-AF65-F5344CB8AC3E}">
        <p14:creationId xmlns:p14="http://schemas.microsoft.com/office/powerpoint/2010/main" val="1950206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AB7B4-0A4A-490F-B9B7-FB607D6C2DA0}"/>
              </a:ext>
            </a:extLst>
          </p:cNvPr>
          <p:cNvSpPr>
            <a:spLocks noGrp="1"/>
          </p:cNvSpPr>
          <p:nvPr>
            <p:ph type="title"/>
          </p:nvPr>
        </p:nvSpPr>
        <p:spPr/>
        <p:txBody>
          <a:bodyPr/>
          <a:lstStyle/>
          <a:p>
            <a:r>
              <a:rPr lang="en-US" dirty="0"/>
              <a:t>Step 1: Create </a:t>
            </a:r>
            <a:r>
              <a:rPr lang="en-US" sz="2800" dirty="0">
                <a:solidFill>
                  <a:srgbClr val="9F2D9C"/>
                </a:solidFill>
              </a:rPr>
              <a:t>Conjoint Design </a:t>
            </a:r>
            <a:r>
              <a:rPr lang="en-US" dirty="0"/>
              <a:t>Template </a:t>
            </a:r>
          </a:p>
        </p:txBody>
      </p:sp>
      <p:sp>
        <p:nvSpPr>
          <p:cNvPr id="3" name="Content Placeholder 2">
            <a:extLst>
              <a:ext uri="{FF2B5EF4-FFF2-40B4-BE49-F238E27FC236}">
                <a16:creationId xmlns:a16="http://schemas.microsoft.com/office/drawing/2014/main" id="{6BCC37B3-6645-446B-BA91-F91688888226}"/>
              </a:ext>
            </a:extLst>
          </p:cNvPr>
          <p:cNvSpPr>
            <a:spLocks noGrp="1"/>
          </p:cNvSpPr>
          <p:nvPr>
            <p:ph idx="1"/>
          </p:nvPr>
        </p:nvSpPr>
        <p:spPr>
          <a:xfrm>
            <a:off x="8294730" y="707572"/>
            <a:ext cx="3869120" cy="5486400"/>
          </a:xfrm>
        </p:spPr>
        <p:txBody>
          <a:bodyPr/>
          <a:lstStyle/>
          <a:p>
            <a:pPr marL="0" indent="0">
              <a:buNone/>
            </a:pPr>
            <a:r>
              <a:rPr lang="en-US" sz="2400" b="0" dirty="0"/>
              <a:t>Create a </a:t>
            </a:r>
            <a:r>
              <a:rPr lang="en-US" sz="2800" dirty="0">
                <a:solidFill>
                  <a:srgbClr val="C00000"/>
                </a:solidFill>
              </a:rPr>
              <a:t>Conjoint Design </a:t>
            </a:r>
            <a:r>
              <a:rPr lang="en-US" sz="2400" b="0" dirty="0"/>
              <a:t>template for data gathering </a:t>
            </a:r>
          </a:p>
          <a:p>
            <a:pPr marL="0" indent="0">
              <a:buNone/>
            </a:pPr>
            <a:r>
              <a:rPr lang="en-US" sz="2400" b="0" dirty="0"/>
              <a:t>Define the following parameters</a:t>
            </a:r>
          </a:p>
          <a:p>
            <a:r>
              <a:rPr lang="en-US" sz="2400" b="0" dirty="0"/>
              <a:t>Number of </a:t>
            </a:r>
            <a:r>
              <a:rPr lang="en-US" sz="2400" dirty="0">
                <a:solidFill>
                  <a:srgbClr val="C00000"/>
                </a:solidFill>
              </a:rPr>
              <a:t>attributes</a:t>
            </a:r>
          </a:p>
          <a:p>
            <a:r>
              <a:rPr lang="en-US" sz="2400" b="0" dirty="0"/>
              <a:t>Maximum number of </a:t>
            </a:r>
            <a:r>
              <a:rPr lang="en-US" sz="2400" dirty="0">
                <a:solidFill>
                  <a:srgbClr val="C00000"/>
                </a:solidFill>
              </a:rPr>
              <a:t>levels</a:t>
            </a:r>
            <a:r>
              <a:rPr lang="en-US" sz="2400" b="0" dirty="0"/>
              <a:t> per attribute</a:t>
            </a:r>
          </a:p>
          <a:p>
            <a:endParaRPr lang="en-US" dirty="0"/>
          </a:p>
        </p:txBody>
      </p:sp>
      <p:pic>
        <p:nvPicPr>
          <p:cNvPr id="5" name="Picture 4">
            <a:extLst>
              <a:ext uri="{FF2B5EF4-FFF2-40B4-BE49-F238E27FC236}">
                <a16:creationId xmlns:a16="http://schemas.microsoft.com/office/drawing/2014/main" id="{4A4A95D2-1249-43C2-BEB7-446D7637B337}"/>
              </a:ext>
            </a:extLst>
          </p:cNvPr>
          <p:cNvPicPr>
            <a:picLocks noChangeAspect="1"/>
          </p:cNvPicPr>
          <p:nvPr/>
        </p:nvPicPr>
        <p:blipFill>
          <a:blip r:embed="rId2"/>
          <a:stretch>
            <a:fillRect/>
          </a:stretch>
        </p:blipFill>
        <p:spPr>
          <a:xfrm>
            <a:off x="76200" y="737181"/>
            <a:ext cx="8060408" cy="5435018"/>
          </a:xfrm>
          <a:prstGeom prst="rect">
            <a:avLst/>
          </a:prstGeom>
          <a:ln w="88900" cap="sq" cmpd="thickThin">
            <a:solidFill>
              <a:srgbClr val="C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C4EB6D90-41DC-4A50-A86D-9B1456746F3C}"/>
              </a:ext>
            </a:extLst>
          </p:cNvPr>
          <p:cNvPicPr>
            <a:picLocks noChangeAspect="1"/>
          </p:cNvPicPr>
          <p:nvPr/>
        </p:nvPicPr>
        <p:blipFill>
          <a:blip r:embed="rId3"/>
          <a:stretch>
            <a:fillRect/>
          </a:stretch>
        </p:blipFill>
        <p:spPr>
          <a:xfrm>
            <a:off x="8289887" y="4897041"/>
            <a:ext cx="3720684" cy="1253387"/>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cxnSp>
        <p:nvCxnSpPr>
          <p:cNvPr id="9" name="Straight Arrow Connector 8">
            <a:extLst>
              <a:ext uri="{FF2B5EF4-FFF2-40B4-BE49-F238E27FC236}">
                <a16:creationId xmlns:a16="http://schemas.microsoft.com/office/drawing/2014/main" id="{B10405F9-06D1-4042-AF92-0DA63A89F7CF}"/>
              </a:ext>
            </a:extLst>
          </p:cNvPr>
          <p:cNvCxnSpPr>
            <a:cxnSpLocks/>
            <a:stCxn id="5" idx="3"/>
            <a:endCxn id="8" idx="0"/>
          </p:cNvCxnSpPr>
          <p:nvPr/>
        </p:nvCxnSpPr>
        <p:spPr bwMode="auto">
          <a:xfrm>
            <a:off x="8136608" y="3454690"/>
            <a:ext cx="2013621" cy="1442351"/>
          </a:xfrm>
          <a:prstGeom prst="straightConnector1">
            <a:avLst/>
          </a:prstGeom>
          <a:noFill/>
          <a:ln w="57150" cap="flat" cmpd="sng" algn="ctr">
            <a:solidFill>
              <a:srgbClr val="C00000"/>
            </a:solidFill>
            <a:prstDash val="solid"/>
            <a:round/>
            <a:headEnd type="none" w="sm" len="sm"/>
            <a:tailEnd type="triangle"/>
          </a:ln>
          <a:effectLst/>
        </p:spPr>
      </p:cxnSp>
    </p:spTree>
    <p:extLst>
      <p:ext uri="{BB962C8B-B14F-4D97-AF65-F5344CB8AC3E}">
        <p14:creationId xmlns:p14="http://schemas.microsoft.com/office/powerpoint/2010/main" val="2855246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E382-7CDD-48BE-8FEF-71491C1D5D0F}"/>
              </a:ext>
            </a:extLst>
          </p:cNvPr>
          <p:cNvSpPr>
            <a:spLocks noGrp="1"/>
          </p:cNvSpPr>
          <p:nvPr>
            <p:ph type="title"/>
          </p:nvPr>
        </p:nvSpPr>
        <p:spPr/>
        <p:txBody>
          <a:bodyPr/>
          <a:lstStyle/>
          <a:p>
            <a:r>
              <a:rPr lang="en-US" dirty="0"/>
              <a:t>Templates Created in 2 Steps</a:t>
            </a:r>
          </a:p>
        </p:txBody>
      </p:sp>
      <p:pic>
        <p:nvPicPr>
          <p:cNvPr id="4" name="Picture 3">
            <a:extLst>
              <a:ext uri="{FF2B5EF4-FFF2-40B4-BE49-F238E27FC236}">
                <a16:creationId xmlns:a16="http://schemas.microsoft.com/office/drawing/2014/main" id="{4A321A5E-09BE-465E-8F77-F755E986DC57}"/>
              </a:ext>
            </a:extLst>
          </p:cNvPr>
          <p:cNvPicPr>
            <a:picLocks noChangeAspect="1"/>
          </p:cNvPicPr>
          <p:nvPr/>
        </p:nvPicPr>
        <p:blipFill>
          <a:blip r:embed="rId2"/>
          <a:stretch>
            <a:fillRect/>
          </a:stretch>
        </p:blipFill>
        <p:spPr>
          <a:xfrm>
            <a:off x="205539" y="830115"/>
            <a:ext cx="3869400" cy="1303485"/>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40215592-7D39-4075-B627-BF1D35EEF2EA}"/>
              </a:ext>
            </a:extLst>
          </p:cNvPr>
          <p:cNvPicPr>
            <a:picLocks noChangeAspect="1"/>
          </p:cNvPicPr>
          <p:nvPr/>
        </p:nvPicPr>
        <p:blipFill>
          <a:blip r:embed="rId3"/>
          <a:stretch>
            <a:fillRect/>
          </a:stretch>
        </p:blipFill>
        <p:spPr>
          <a:xfrm>
            <a:off x="4863181" y="1888831"/>
            <a:ext cx="7123280" cy="154016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cxnSp>
        <p:nvCxnSpPr>
          <p:cNvPr id="8" name="Straight Arrow Connector 7">
            <a:extLst>
              <a:ext uri="{FF2B5EF4-FFF2-40B4-BE49-F238E27FC236}">
                <a16:creationId xmlns:a16="http://schemas.microsoft.com/office/drawing/2014/main" id="{7734C333-5AB7-4DFE-AC2C-7CD558C610AF}"/>
              </a:ext>
            </a:extLst>
          </p:cNvPr>
          <p:cNvCxnSpPr>
            <a:stCxn id="4" idx="3"/>
            <a:endCxn id="6" idx="1"/>
          </p:cNvCxnSpPr>
          <p:nvPr/>
        </p:nvCxnSpPr>
        <p:spPr bwMode="auto">
          <a:xfrm>
            <a:off x="4074939" y="1481858"/>
            <a:ext cx="788242" cy="1177058"/>
          </a:xfrm>
          <a:prstGeom prst="straightConnector1">
            <a:avLst/>
          </a:prstGeom>
          <a:noFill/>
          <a:ln w="57150" cap="flat" cmpd="sng" algn="ctr">
            <a:solidFill>
              <a:srgbClr val="C00000"/>
            </a:solidFill>
            <a:prstDash val="solid"/>
            <a:round/>
            <a:headEnd type="none" w="sm" len="sm"/>
            <a:tailEnd type="triangle"/>
          </a:ln>
          <a:effectLst/>
        </p:spPr>
      </p:cxnSp>
      <p:sp>
        <p:nvSpPr>
          <p:cNvPr id="9" name="TextBox 8">
            <a:extLst>
              <a:ext uri="{FF2B5EF4-FFF2-40B4-BE49-F238E27FC236}">
                <a16:creationId xmlns:a16="http://schemas.microsoft.com/office/drawing/2014/main" id="{63CAD770-61A7-42AB-9FCF-346D8B57F726}"/>
              </a:ext>
            </a:extLst>
          </p:cNvPr>
          <p:cNvSpPr txBox="1"/>
          <p:nvPr/>
        </p:nvSpPr>
        <p:spPr>
          <a:xfrm>
            <a:off x="4382420" y="1401465"/>
            <a:ext cx="7003840" cy="400110"/>
          </a:xfrm>
          <a:prstGeom prst="rect">
            <a:avLst/>
          </a:prstGeom>
          <a:noFill/>
        </p:spPr>
        <p:txBody>
          <a:bodyPr wrap="none" rtlCol="0">
            <a:spAutoFit/>
          </a:bodyPr>
          <a:lstStyle/>
          <a:p>
            <a:r>
              <a:rPr lang="en-US" sz="2000" b="1" dirty="0"/>
              <a:t>Customize for your own study (between step 1 &amp; step 2)</a:t>
            </a:r>
          </a:p>
        </p:txBody>
      </p:sp>
      <p:pic>
        <p:nvPicPr>
          <p:cNvPr id="11" name="Picture 10">
            <a:extLst>
              <a:ext uri="{FF2B5EF4-FFF2-40B4-BE49-F238E27FC236}">
                <a16:creationId xmlns:a16="http://schemas.microsoft.com/office/drawing/2014/main" id="{27D61F06-624D-41C3-B99B-475CB15F28C0}"/>
              </a:ext>
            </a:extLst>
          </p:cNvPr>
          <p:cNvPicPr>
            <a:picLocks noChangeAspect="1"/>
          </p:cNvPicPr>
          <p:nvPr/>
        </p:nvPicPr>
        <p:blipFill>
          <a:blip r:embed="rId4"/>
          <a:stretch>
            <a:fillRect/>
          </a:stretch>
        </p:blipFill>
        <p:spPr>
          <a:xfrm>
            <a:off x="179626" y="3589483"/>
            <a:ext cx="4310159" cy="1715591"/>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cxnSp>
        <p:nvCxnSpPr>
          <p:cNvPr id="12" name="Straight Arrow Connector 11">
            <a:extLst>
              <a:ext uri="{FF2B5EF4-FFF2-40B4-BE49-F238E27FC236}">
                <a16:creationId xmlns:a16="http://schemas.microsoft.com/office/drawing/2014/main" id="{9E76B2F5-EF77-4FE3-9CFE-637B0E44CBCD}"/>
              </a:ext>
            </a:extLst>
          </p:cNvPr>
          <p:cNvCxnSpPr>
            <a:cxnSpLocks/>
            <a:stCxn id="6" idx="1"/>
            <a:endCxn id="11" idx="0"/>
          </p:cNvCxnSpPr>
          <p:nvPr/>
        </p:nvCxnSpPr>
        <p:spPr bwMode="auto">
          <a:xfrm flipH="1">
            <a:off x="2334706" y="2658916"/>
            <a:ext cx="2528475" cy="930567"/>
          </a:xfrm>
          <a:prstGeom prst="straightConnector1">
            <a:avLst/>
          </a:prstGeom>
          <a:noFill/>
          <a:ln w="57150" cap="flat" cmpd="sng" algn="ctr">
            <a:solidFill>
              <a:srgbClr val="C00000"/>
            </a:solidFill>
            <a:prstDash val="solid"/>
            <a:round/>
            <a:headEnd type="none" w="sm" len="sm"/>
            <a:tailEnd type="triangle"/>
          </a:ln>
          <a:effectLst/>
        </p:spPr>
      </p:cxnSp>
      <p:sp>
        <p:nvSpPr>
          <p:cNvPr id="15" name="TextBox 14">
            <a:extLst>
              <a:ext uri="{FF2B5EF4-FFF2-40B4-BE49-F238E27FC236}">
                <a16:creationId xmlns:a16="http://schemas.microsoft.com/office/drawing/2014/main" id="{425AB943-608C-49E3-B79F-D36E214FD794}"/>
              </a:ext>
            </a:extLst>
          </p:cNvPr>
          <p:cNvSpPr txBox="1"/>
          <p:nvPr/>
        </p:nvSpPr>
        <p:spPr>
          <a:xfrm>
            <a:off x="0" y="2933095"/>
            <a:ext cx="4074939" cy="400110"/>
          </a:xfrm>
          <a:prstGeom prst="rect">
            <a:avLst/>
          </a:prstGeom>
          <a:noFill/>
        </p:spPr>
        <p:txBody>
          <a:bodyPr wrap="square" rtlCol="0">
            <a:spAutoFit/>
          </a:bodyPr>
          <a:lstStyle/>
          <a:p>
            <a:r>
              <a:rPr lang="en-US" sz="2000" b="1" dirty="0"/>
              <a:t>Create </a:t>
            </a:r>
            <a:r>
              <a:rPr lang="en-US" sz="2000" b="1" dirty="0">
                <a:solidFill>
                  <a:srgbClr val="C00000"/>
                </a:solidFill>
              </a:rPr>
              <a:t>profiles to be rated</a:t>
            </a:r>
          </a:p>
        </p:txBody>
      </p:sp>
      <p:cxnSp>
        <p:nvCxnSpPr>
          <p:cNvPr id="18" name="Straight Arrow Connector 17">
            <a:extLst>
              <a:ext uri="{FF2B5EF4-FFF2-40B4-BE49-F238E27FC236}">
                <a16:creationId xmlns:a16="http://schemas.microsoft.com/office/drawing/2014/main" id="{FE1B6D82-1A09-42C4-AACC-9411BC62CDCE}"/>
              </a:ext>
            </a:extLst>
          </p:cNvPr>
          <p:cNvCxnSpPr>
            <a:cxnSpLocks/>
            <a:stCxn id="11" idx="3"/>
            <a:endCxn id="30" idx="1"/>
          </p:cNvCxnSpPr>
          <p:nvPr/>
        </p:nvCxnSpPr>
        <p:spPr bwMode="auto">
          <a:xfrm>
            <a:off x="4489785" y="4447279"/>
            <a:ext cx="3945922" cy="488052"/>
          </a:xfrm>
          <a:prstGeom prst="straightConnector1">
            <a:avLst/>
          </a:prstGeom>
          <a:noFill/>
          <a:ln w="57150" cap="flat" cmpd="sng" algn="ctr">
            <a:solidFill>
              <a:srgbClr val="C00000"/>
            </a:solidFill>
            <a:prstDash val="solid"/>
            <a:round/>
            <a:headEnd type="none" w="sm" len="sm"/>
            <a:tailEnd type="triangle"/>
          </a:ln>
          <a:effectLst/>
        </p:spPr>
      </p:cxnSp>
      <p:sp>
        <p:nvSpPr>
          <p:cNvPr id="22" name="TextBox 21">
            <a:extLst>
              <a:ext uri="{FF2B5EF4-FFF2-40B4-BE49-F238E27FC236}">
                <a16:creationId xmlns:a16="http://schemas.microsoft.com/office/drawing/2014/main" id="{A2C3057A-F9F3-4C55-9BC6-A3DFE53CC117}"/>
              </a:ext>
            </a:extLst>
          </p:cNvPr>
          <p:cNvSpPr txBox="1"/>
          <p:nvPr/>
        </p:nvSpPr>
        <p:spPr>
          <a:xfrm>
            <a:off x="4712321" y="3993309"/>
            <a:ext cx="3500849" cy="707886"/>
          </a:xfrm>
          <a:prstGeom prst="rect">
            <a:avLst/>
          </a:prstGeom>
          <a:noFill/>
        </p:spPr>
        <p:txBody>
          <a:bodyPr wrap="square" rtlCol="0">
            <a:spAutoFit/>
          </a:bodyPr>
          <a:lstStyle/>
          <a:p>
            <a:pPr algn="r"/>
            <a:r>
              <a:rPr lang="en-US" sz="2000" b="1" dirty="0"/>
              <a:t>Create </a:t>
            </a:r>
            <a:r>
              <a:rPr lang="en-US" sz="2000" b="1" dirty="0">
                <a:solidFill>
                  <a:srgbClr val="C00000"/>
                </a:solidFill>
              </a:rPr>
              <a:t>product profile ratings </a:t>
            </a:r>
            <a:r>
              <a:rPr lang="en-US" sz="2000" b="1" dirty="0"/>
              <a:t>template</a:t>
            </a:r>
          </a:p>
        </p:txBody>
      </p:sp>
      <p:sp>
        <p:nvSpPr>
          <p:cNvPr id="24" name="TextBox 23">
            <a:extLst>
              <a:ext uri="{FF2B5EF4-FFF2-40B4-BE49-F238E27FC236}">
                <a16:creationId xmlns:a16="http://schemas.microsoft.com/office/drawing/2014/main" id="{0E917F6E-36BE-4D87-BE0E-EBCC959492DF}"/>
              </a:ext>
            </a:extLst>
          </p:cNvPr>
          <p:cNvSpPr txBox="1"/>
          <p:nvPr/>
        </p:nvSpPr>
        <p:spPr>
          <a:xfrm>
            <a:off x="245624" y="21153"/>
            <a:ext cx="1473480" cy="584775"/>
          </a:xfrm>
          <a:prstGeom prst="rect">
            <a:avLst/>
          </a:prstGeom>
          <a:solidFill>
            <a:srgbClr val="FFFF00"/>
          </a:solidFill>
          <a:ln w="57150">
            <a:solidFill>
              <a:schemeClr val="tx1"/>
            </a:solidFill>
          </a:ln>
        </p:spPr>
        <p:txBody>
          <a:bodyPr wrap="none" rtlCol="0">
            <a:spAutoFit/>
          </a:bodyPr>
          <a:lstStyle/>
          <a:p>
            <a:pPr algn="ctr"/>
            <a:r>
              <a:rPr lang="en-US" sz="3200" b="1" dirty="0">
                <a:solidFill>
                  <a:srgbClr val="C00000"/>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Step 1 </a:t>
            </a:r>
          </a:p>
        </p:txBody>
      </p:sp>
      <p:sp>
        <p:nvSpPr>
          <p:cNvPr id="25" name="TextBox 24">
            <a:extLst>
              <a:ext uri="{FF2B5EF4-FFF2-40B4-BE49-F238E27FC236}">
                <a16:creationId xmlns:a16="http://schemas.microsoft.com/office/drawing/2014/main" id="{5E3743E8-3EA2-45C9-A6FB-D76482CF849B}"/>
              </a:ext>
            </a:extLst>
          </p:cNvPr>
          <p:cNvSpPr txBox="1"/>
          <p:nvPr/>
        </p:nvSpPr>
        <p:spPr>
          <a:xfrm>
            <a:off x="205539" y="2397305"/>
            <a:ext cx="1314782" cy="523220"/>
          </a:xfrm>
          <a:prstGeom prst="rect">
            <a:avLst/>
          </a:prstGeom>
          <a:solidFill>
            <a:srgbClr val="FFFF00"/>
          </a:solidFill>
          <a:ln w="57150">
            <a:solidFill>
              <a:schemeClr val="tx1"/>
            </a:solidFill>
          </a:ln>
        </p:spPr>
        <p:txBody>
          <a:bodyPr wrap="none" rtlCol="0" anchor="ctr">
            <a:spAutoFit/>
          </a:bodyPr>
          <a:lstStyle/>
          <a:p>
            <a:pPr algn="ctr"/>
            <a:r>
              <a:rPr lang="en-US" sz="2800" b="1" dirty="0">
                <a:solidFill>
                  <a:srgbClr val="C00000"/>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Step 2 </a:t>
            </a:r>
          </a:p>
        </p:txBody>
      </p:sp>
      <p:sp>
        <p:nvSpPr>
          <p:cNvPr id="28" name="Arc 27">
            <a:extLst>
              <a:ext uri="{FF2B5EF4-FFF2-40B4-BE49-F238E27FC236}">
                <a16:creationId xmlns:a16="http://schemas.microsoft.com/office/drawing/2014/main" id="{D7C56735-CEB2-4D93-91A9-BC823FBD50FB}"/>
              </a:ext>
            </a:extLst>
          </p:cNvPr>
          <p:cNvSpPr/>
          <p:nvPr/>
        </p:nvSpPr>
        <p:spPr bwMode="auto">
          <a:xfrm>
            <a:off x="4285051" y="605928"/>
            <a:ext cx="1366372" cy="3112879"/>
          </a:xfrm>
          <a:prstGeom prst="arc">
            <a:avLst>
              <a:gd name="adj1" fmla="val 4911511"/>
              <a:gd name="adj2" fmla="val 14959318"/>
            </a:avLst>
          </a:prstGeom>
          <a:noFill/>
          <a:ln w="57150" cap="flat" cmpd="sng" algn="ctr">
            <a:solidFill>
              <a:srgbClr val="0070C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pic>
        <p:nvPicPr>
          <p:cNvPr id="30" name="Picture 29">
            <a:extLst>
              <a:ext uri="{FF2B5EF4-FFF2-40B4-BE49-F238E27FC236}">
                <a16:creationId xmlns:a16="http://schemas.microsoft.com/office/drawing/2014/main" id="{A351070F-CF8F-4CD8-9FB8-E34AB57240AE}"/>
              </a:ext>
            </a:extLst>
          </p:cNvPr>
          <p:cNvPicPr>
            <a:picLocks noChangeAspect="1"/>
          </p:cNvPicPr>
          <p:nvPr/>
        </p:nvPicPr>
        <p:blipFill>
          <a:blip r:embed="rId5"/>
          <a:stretch>
            <a:fillRect/>
          </a:stretch>
        </p:blipFill>
        <p:spPr>
          <a:xfrm>
            <a:off x="8435707" y="3927061"/>
            <a:ext cx="3383304" cy="2016539"/>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32" name="TextBox 31">
            <a:extLst>
              <a:ext uri="{FF2B5EF4-FFF2-40B4-BE49-F238E27FC236}">
                <a16:creationId xmlns:a16="http://schemas.microsoft.com/office/drawing/2014/main" id="{1B2C98AD-BFC7-45BF-9DF9-C6B87542CEC3}"/>
              </a:ext>
            </a:extLst>
          </p:cNvPr>
          <p:cNvSpPr txBox="1"/>
          <p:nvPr/>
        </p:nvSpPr>
        <p:spPr>
          <a:xfrm>
            <a:off x="1600200" y="5721476"/>
            <a:ext cx="6182500" cy="1077218"/>
          </a:xfrm>
          <a:prstGeom prst="rect">
            <a:avLst/>
          </a:prstGeom>
          <a:solidFill>
            <a:srgbClr val="FFFF00"/>
          </a:solidFill>
          <a:ln w="38100">
            <a:solidFill>
              <a:srgbClr val="9F2D9C"/>
            </a:solidFill>
          </a:ln>
        </p:spPr>
        <p:txBody>
          <a:bodyPr wrap="square" rtlCol="0">
            <a:spAutoFit/>
          </a:bodyPr>
          <a:lstStyle/>
          <a:p>
            <a:r>
              <a:rPr lang="en-US" sz="2000" b="1" dirty="0">
                <a:solidFill>
                  <a:srgbClr val="9F2D9C"/>
                </a:solidFill>
              </a:rPr>
              <a:t>Gather customer ratings against profiles then enter them to the template before conducting </a:t>
            </a:r>
            <a:r>
              <a:rPr lang="en-US" sz="2400" b="1" dirty="0">
                <a:solidFill>
                  <a:srgbClr val="9F2D9C"/>
                </a:solidFill>
              </a:rPr>
              <a:t>Conjoint Analysis </a:t>
            </a:r>
            <a:endParaRPr lang="en-US" sz="2000" b="1" dirty="0">
              <a:solidFill>
                <a:srgbClr val="9F2D9C"/>
              </a:solidFill>
            </a:endParaRPr>
          </a:p>
        </p:txBody>
      </p:sp>
      <p:cxnSp>
        <p:nvCxnSpPr>
          <p:cNvPr id="35" name="Straight Arrow Connector 34">
            <a:extLst>
              <a:ext uri="{FF2B5EF4-FFF2-40B4-BE49-F238E27FC236}">
                <a16:creationId xmlns:a16="http://schemas.microsoft.com/office/drawing/2014/main" id="{E95A4B5F-997F-48FC-9720-DBB926F0A933}"/>
              </a:ext>
            </a:extLst>
          </p:cNvPr>
          <p:cNvCxnSpPr>
            <a:cxnSpLocks/>
            <a:endCxn id="32" idx="3"/>
          </p:cNvCxnSpPr>
          <p:nvPr/>
        </p:nvCxnSpPr>
        <p:spPr bwMode="auto">
          <a:xfrm flipH="1">
            <a:off x="7782700" y="5521422"/>
            <a:ext cx="625586" cy="738663"/>
          </a:xfrm>
          <a:prstGeom prst="straightConnector1">
            <a:avLst/>
          </a:prstGeom>
          <a:noFill/>
          <a:ln w="57150" cap="flat" cmpd="sng" algn="ctr">
            <a:solidFill>
              <a:srgbClr val="C00000"/>
            </a:solidFill>
            <a:prstDash val="solid"/>
            <a:round/>
            <a:headEnd type="none" w="sm" len="sm"/>
            <a:tailEnd type="triangle"/>
          </a:ln>
          <a:effectLst/>
        </p:spPr>
      </p:cxnSp>
      <p:sp>
        <p:nvSpPr>
          <p:cNvPr id="39" name="Arc 38">
            <a:extLst>
              <a:ext uri="{FF2B5EF4-FFF2-40B4-BE49-F238E27FC236}">
                <a16:creationId xmlns:a16="http://schemas.microsoft.com/office/drawing/2014/main" id="{E9DAF5F2-01DF-416D-9322-E55515883EAD}"/>
              </a:ext>
            </a:extLst>
          </p:cNvPr>
          <p:cNvSpPr/>
          <p:nvPr/>
        </p:nvSpPr>
        <p:spPr bwMode="auto">
          <a:xfrm rot="16370174">
            <a:off x="3396042" y="545486"/>
            <a:ext cx="1409787" cy="8653928"/>
          </a:xfrm>
          <a:prstGeom prst="arc">
            <a:avLst>
              <a:gd name="adj1" fmla="val 5522272"/>
              <a:gd name="adj2" fmla="val 14959318"/>
            </a:avLst>
          </a:prstGeom>
          <a:noFill/>
          <a:ln w="57150" cap="flat" cmpd="sng" algn="ctr">
            <a:solidFill>
              <a:srgbClr val="0070C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986206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F862-A577-43C4-8C18-CA700FE950BE}"/>
              </a:ext>
            </a:extLst>
          </p:cNvPr>
          <p:cNvSpPr>
            <a:spLocks noGrp="1"/>
          </p:cNvSpPr>
          <p:nvPr>
            <p:ph type="title"/>
          </p:nvPr>
        </p:nvSpPr>
        <p:spPr>
          <a:xfrm>
            <a:off x="-1" y="0"/>
            <a:ext cx="12001867" cy="988135"/>
          </a:xfrm>
          <a:solidFill>
            <a:schemeClr val="bg1"/>
          </a:solidFill>
        </p:spPr>
        <p:txBody>
          <a:bodyPr/>
          <a:lstStyle/>
          <a:p>
            <a:pPr algn="l"/>
            <a:r>
              <a:rPr lang="en-US" dirty="0"/>
              <a:t>Create </a:t>
            </a:r>
            <a:r>
              <a:rPr lang="en-US" dirty="0">
                <a:solidFill>
                  <a:srgbClr val="C00000"/>
                </a:solidFill>
              </a:rPr>
              <a:t>Additional Templates </a:t>
            </a:r>
            <a:r>
              <a:rPr lang="en-US" dirty="0"/>
              <a:t>for Simulation Purpose based on </a:t>
            </a:r>
            <a:br>
              <a:rPr lang="en-US" dirty="0"/>
            </a:br>
            <a:r>
              <a:rPr lang="en-US" dirty="0"/>
              <a:t>Conjoint Design &amp; Preference Part-</a:t>
            </a:r>
            <a:r>
              <a:rPr lang="en-US" dirty="0" err="1"/>
              <a:t>worths</a:t>
            </a:r>
            <a:r>
              <a:rPr lang="en-US" dirty="0"/>
              <a:t> (</a:t>
            </a:r>
            <a:r>
              <a:rPr lang="zh-TW" altLang="en-US" dirty="0"/>
              <a:t>屬性水平偏好</a:t>
            </a:r>
            <a:r>
              <a:rPr lang="en-US" altLang="zh-TW" dirty="0"/>
              <a:t>, </a:t>
            </a:r>
            <a:r>
              <a:rPr lang="zh-TW" altLang="en-US" dirty="0"/>
              <a:t> 效用函數</a:t>
            </a:r>
            <a:r>
              <a:rPr lang="en-US" altLang="zh-TW" dirty="0"/>
              <a:t>)</a:t>
            </a:r>
            <a:r>
              <a:rPr lang="zh-TW" altLang="en-US" dirty="0"/>
              <a:t> </a:t>
            </a:r>
            <a:endParaRPr lang="en-US" dirty="0"/>
          </a:p>
        </p:txBody>
      </p:sp>
      <p:pic>
        <p:nvPicPr>
          <p:cNvPr id="5" name="Picture 4">
            <a:extLst>
              <a:ext uri="{FF2B5EF4-FFF2-40B4-BE49-F238E27FC236}">
                <a16:creationId xmlns:a16="http://schemas.microsoft.com/office/drawing/2014/main" id="{946F694B-73E6-4B7F-9257-7DD70F68099B}"/>
              </a:ext>
            </a:extLst>
          </p:cNvPr>
          <p:cNvPicPr>
            <a:picLocks noChangeAspect="1"/>
          </p:cNvPicPr>
          <p:nvPr/>
        </p:nvPicPr>
        <p:blipFill>
          <a:blip r:embed="rId2"/>
          <a:stretch>
            <a:fillRect/>
          </a:stretch>
        </p:blipFill>
        <p:spPr>
          <a:xfrm>
            <a:off x="10886" y="988135"/>
            <a:ext cx="6313714" cy="5837207"/>
          </a:xfrm>
          <a:prstGeom prst="rect">
            <a:avLst/>
          </a:prstGeom>
          <a:ln w="38100" cap="sq">
            <a:solidFill>
              <a:srgbClr val="9F2D9C"/>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8DE878B5-B8C2-4EA8-8CD2-3F7ADE69F203}"/>
              </a:ext>
            </a:extLst>
          </p:cNvPr>
          <p:cNvPicPr>
            <a:picLocks noChangeAspect="1"/>
          </p:cNvPicPr>
          <p:nvPr/>
        </p:nvPicPr>
        <p:blipFill>
          <a:blip r:embed="rId3"/>
          <a:stretch>
            <a:fillRect/>
          </a:stretch>
        </p:blipFill>
        <p:spPr>
          <a:xfrm>
            <a:off x="6431219" y="914400"/>
            <a:ext cx="2753109" cy="4382112"/>
          </a:xfrm>
          <a:prstGeom prst="rect">
            <a:avLst/>
          </a:prstGeom>
        </p:spPr>
      </p:pic>
      <p:pic>
        <p:nvPicPr>
          <p:cNvPr id="9" name="Picture 8">
            <a:extLst>
              <a:ext uri="{FF2B5EF4-FFF2-40B4-BE49-F238E27FC236}">
                <a16:creationId xmlns:a16="http://schemas.microsoft.com/office/drawing/2014/main" id="{94ED8181-4789-4CC7-83AB-59B3509F5C8C}"/>
              </a:ext>
            </a:extLst>
          </p:cNvPr>
          <p:cNvPicPr>
            <a:picLocks noChangeAspect="1"/>
          </p:cNvPicPr>
          <p:nvPr/>
        </p:nvPicPr>
        <p:blipFill>
          <a:blip r:embed="rId4"/>
          <a:stretch>
            <a:fillRect/>
          </a:stretch>
        </p:blipFill>
        <p:spPr>
          <a:xfrm>
            <a:off x="9372600" y="1248213"/>
            <a:ext cx="2629267" cy="3848637"/>
          </a:xfrm>
          <a:prstGeom prst="rect">
            <a:avLst/>
          </a:prstGeom>
        </p:spPr>
      </p:pic>
      <p:pic>
        <p:nvPicPr>
          <p:cNvPr id="11" name="Picture 10">
            <a:extLst>
              <a:ext uri="{FF2B5EF4-FFF2-40B4-BE49-F238E27FC236}">
                <a16:creationId xmlns:a16="http://schemas.microsoft.com/office/drawing/2014/main" id="{B3C19403-D388-469A-94A0-8F7409AABD82}"/>
              </a:ext>
            </a:extLst>
          </p:cNvPr>
          <p:cNvPicPr>
            <a:picLocks noChangeAspect="1"/>
          </p:cNvPicPr>
          <p:nvPr/>
        </p:nvPicPr>
        <p:blipFill>
          <a:blip r:embed="rId5"/>
          <a:stretch>
            <a:fillRect/>
          </a:stretch>
        </p:blipFill>
        <p:spPr>
          <a:xfrm>
            <a:off x="7298773" y="5356928"/>
            <a:ext cx="3753374" cy="1457528"/>
          </a:xfrm>
          <a:prstGeom prst="rect">
            <a:avLst/>
          </a:prstGeom>
        </p:spPr>
      </p:pic>
    </p:spTree>
    <p:extLst>
      <p:ext uri="{BB962C8B-B14F-4D97-AF65-F5344CB8AC3E}">
        <p14:creationId xmlns:p14="http://schemas.microsoft.com/office/powerpoint/2010/main" val="2080926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6005-BF1F-492D-9950-7F602846DB9F}"/>
              </a:ext>
            </a:extLst>
          </p:cNvPr>
          <p:cNvSpPr>
            <a:spLocks noGrp="1"/>
          </p:cNvSpPr>
          <p:nvPr>
            <p:ph type="title"/>
          </p:nvPr>
        </p:nvSpPr>
        <p:spPr/>
        <p:txBody>
          <a:bodyPr/>
          <a:lstStyle/>
          <a:p>
            <a:r>
              <a:rPr lang="en-US" dirty="0"/>
              <a:t>Conduct </a:t>
            </a:r>
            <a:r>
              <a:rPr lang="en-US" sz="2800" dirty="0">
                <a:solidFill>
                  <a:srgbClr val="9F2D9C"/>
                </a:solidFill>
              </a:rPr>
              <a:t>Conjoint Analysis </a:t>
            </a:r>
            <a:r>
              <a:rPr lang="en-US" dirty="0"/>
              <a:t>and Run the Simulation: </a:t>
            </a:r>
            <a:r>
              <a:rPr lang="en-US" dirty="0" err="1"/>
              <a:t>OfficeStar</a:t>
            </a:r>
            <a:endParaRPr lang="en-US" dirty="0"/>
          </a:p>
        </p:txBody>
      </p:sp>
      <p:pic>
        <p:nvPicPr>
          <p:cNvPr id="7" name="Picture 6">
            <a:extLst>
              <a:ext uri="{FF2B5EF4-FFF2-40B4-BE49-F238E27FC236}">
                <a16:creationId xmlns:a16="http://schemas.microsoft.com/office/drawing/2014/main" id="{E6003F18-7D35-4985-AE75-BC9A1D0AFF1A}"/>
              </a:ext>
            </a:extLst>
          </p:cNvPr>
          <p:cNvPicPr>
            <a:picLocks noChangeAspect="1"/>
          </p:cNvPicPr>
          <p:nvPr/>
        </p:nvPicPr>
        <p:blipFill>
          <a:blip r:embed="rId2"/>
          <a:stretch>
            <a:fillRect/>
          </a:stretch>
        </p:blipFill>
        <p:spPr>
          <a:xfrm>
            <a:off x="228600" y="685800"/>
            <a:ext cx="4991797" cy="6077798"/>
          </a:xfrm>
          <a:prstGeom prst="rect">
            <a:avLst/>
          </a:prstGeom>
          <a:ln w="38100" cap="sq">
            <a:solidFill>
              <a:srgbClr val="9F2D9C"/>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68891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3124200" y="462793"/>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Report preference </a:t>
            </a:r>
            <a:r>
              <a:rPr lang="en-US" sz="2800" b="1" dirty="0" err="1">
                <a:solidFill>
                  <a:srgbClr val="205564">
                    <a:alpha val="100000"/>
                  </a:srgbClr>
                </a:solidFill>
                <a:latin typeface="Cambria"/>
              </a:rPr>
              <a:t>partworths</a:t>
            </a:r>
            <a:r>
              <a:rPr lang="en-US" sz="800" b="1"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
        <p:nvSpPr>
          <p:cNvPr id="5" name="TextBox 4">
            <a:extLst>
              <a:ext uri="{FF2B5EF4-FFF2-40B4-BE49-F238E27FC236}">
                <a16:creationId xmlns:a16="http://schemas.microsoft.com/office/drawing/2014/main" id="{71DCF478-7E13-4539-A2BD-B66187B493CD}"/>
              </a:ext>
            </a:extLst>
          </p:cNvPr>
          <p:cNvSpPr txBox="1"/>
          <p:nvPr/>
        </p:nvSpPr>
        <p:spPr>
          <a:xfrm>
            <a:off x="169931" y="-76200"/>
            <a:ext cx="11811000" cy="584775"/>
          </a:xfrm>
          <a:prstGeom prst="rect">
            <a:avLst/>
          </a:prstGeom>
          <a:solidFill>
            <a:schemeClr val="bg1"/>
          </a:solidFill>
        </p:spPr>
        <p:txBody>
          <a:bodyPr wrap="square" rtlCol="0">
            <a:spAutoFit/>
          </a:bodyPr>
          <a:lstStyle/>
          <a:p>
            <a:pPr algn="ctr"/>
            <a:r>
              <a:rPr lang="en-US" sz="3200" dirty="0" err="1"/>
              <a:t>OfficeStar</a:t>
            </a:r>
            <a:endParaRPr lang="en-US" sz="3200" dirty="0"/>
          </a:p>
        </p:txBody>
      </p:sp>
      <p:pic>
        <p:nvPicPr>
          <p:cNvPr id="7" name="Picture 6">
            <a:extLst>
              <a:ext uri="{FF2B5EF4-FFF2-40B4-BE49-F238E27FC236}">
                <a16:creationId xmlns:a16="http://schemas.microsoft.com/office/drawing/2014/main" id="{6CF9CF59-41DE-4EBE-B986-1501B62E6839}"/>
              </a:ext>
            </a:extLst>
          </p:cNvPr>
          <p:cNvPicPr>
            <a:picLocks noChangeAspect="1"/>
          </p:cNvPicPr>
          <p:nvPr/>
        </p:nvPicPr>
        <p:blipFill>
          <a:blip r:embed="rId2"/>
          <a:stretch>
            <a:fillRect/>
          </a:stretch>
        </p:blipFill>
        <p:spPr>
          <a:xfrm>
            <a:off x="-20570" y="914400"/>
            <a:ext cx="12192000" cy="982204"/>
          </a:xfrm>
          <a:prstGeom prst="rect">
            <a:avLst/>
          </a:prstGeom>
        </p:spPr>
      </p:pic>
      <p:sp>
        <p:nvSpPr>
          <p:cNvPr id="10" name="TextBox 9">
            <a:extLst>
              <a:ext uri="{FF2B5EF4-FFF2-40B4-BE49-F238E27FC236}">
                <a16:creationId xmlns:a16="http://schemas.microsoft.com/office/drawing/2014/main" id="{B13D31CE-23EF-435E-8D3E-A3B699F1D09D}"/>
              </a:ext>
            </a:extLst>
          </p:cNvPr>
          <p:cNvSpPr txBox="1"/>
          <p:nvPr/>
        </p:nvSpPr>
        <p:spPr>
          <a:xfrm>
            <a:off x="-25712" y="1828800"/>
            <a:ext cx="12095231" cy="4832092"/>
          </a:xfrm>
          <a:prstGeom prst="rect">
            <a:avLst/>
          </a:prstGeom>
          <a:noFill/>
        </p:spPr>
        <p:txBody>
          <a:bodyPr wrap="square" rtlCol="0">
            <a:spAutoFit/>
          </a:bodyPr>
          <a:lstStyle/>
          <a:p>
            <a:pPr algn="l"/>
            <a:r>
              <a:rPr lang="en-US" sz="2200" b="0" i="0" u="none" strike="noStrike" baseline="0" dirty="0">
                <a:latin typeface="+mn-lt"/>
              </a:rPr>
              <a:t>Conjoint analysis uses data pertaining to customers’ overall preferences for a selected number of product bundles and decomposes them into the </a:t>
            </a:r>
            <a:r>
              <a:rPr lang="en-US" sz="2200" b="1" i="0" u="none" strike="noStrike" baseline="0" dirty="0">
                <a:solidFill>
                  <a:srgbClr val="D44444"/>
                </a:solidFill>
                <a:latin typeface="+mn-lt"/>
              </a:rPr>
              <a:t>utility values (</a:t>
            </a:r>
            <a:r>
              <a:rPr lang="en-US" sz="2200" b="1" i="0" u="none" strike="noStrike" baseline="0" dirty="0" err="1">
                <a:solidFill>
                  <a:srgbClr val="D44444"/>
                </a:solidFill>
                <a:latin typeface="+mn-lt"/>
              </a:rPr>
              <a:t>partworths</a:t>
            </a:r>
            <a:r>
              <a:rPr lang="en-US" sz="2200" b="1" i="0" u="none" strike="noStrike" baseline="0" dirty="0">
                <a:solidFill>
                  <a:srgbClr val="D44444"/>
                </a:solidFill>
                <a:latin typeface="+mn-lt"/>
              </a:rPr>
              <a:t>) </a:t>
            </a:r>
            <a:r>
              <a:rPr lang="en-US" sz="2200" b="0" i="0" u="none" strike="noStrike" baseline="0" dirty="0">
                <a:latin typeface="+mn-lt"/>
              </a:rPr>
              <a:t>that customers assign to each level of each attribute. The set of decomposed utility values thus represents the </a:t>
            </a:r>
            <a:r>
              <a:rPr lang="en-US" sz="2200" b="1" i="0" u="none" strike="noStrike" baseline="0" dirty="0" err="1">
                <a:latin typeface="+mn-lt"/>
              </a:rPr>
              <a:t>partworth</a:t>
            </a:r>
            <a:r>
              <a:rPr lang="en-US" sz="2200" b="1" i="0" u="none" strike="noStrike" baseline="0" dirty="0">
                <a:latin typeface="+mn-lt"/>
              </a:rPr>
              <a:t> function</a:t>
            </a:r>
            <a:r>
              <a:rPr lang="en-US" sz="2200" b="0" i="0" u="none" strike="noStrike" baseline="0" dirty="0">
                <a:latin typeface="+mn-lt"/>
              </a:rPr>
              <a:t>.</a:t>
            </a:r>
          </a:p>
          <a:p>
            <a:pPr algn="l"/>
            <a:r>
              <a:rPr lang="en-US" sz="2200" b="0" i="0" u="none" strike="noStrike" baseline="0" dirty="0">
                <a:latin typeface="+mn-lt"/>
              </a:rPr>
              <a:t>To collect data for conjoint analysis, the firm obtains respondents’ preferences for a carefully selected set of </a:t>
            </a:r>
            <a:r>
              <a:rPr lang="en-US" sz="2200" b="1" i="0" u="none" strike="noStrike" baseline="0" dirty="0">
                <a:latin typeface="+mn-lt"/>
              </a:rPr>
              <a:t>product bundles</a:t>
            </a:r>
            <a:r>
              <a:rPr lang="en-US" sz="2200" b="0" i="0" u="none" strike="noStrike" baseline="0" dirty="0">
                <a:latin typeface="+mn-lt"/>
              </a:rPr>
              <a:t> (i.e., </a:t>
            </a:r>
            <a:r>
              <a:rPr lang="en-US" sz="2200" b="1" i="0" u="none" strike="noStrike" baseline="0" dirty="0">
                <a:latin typeface="+mn-lt"/>
              </a:rPr>
              <a:t>profiles</a:t>
            </a:r>
            <a:r>
              <a:rPr lang="en-US" sz="2200" b="0" i="0" u="none" strike="noStrike" baseline="0" dirty="0">
                <a:latin typeface="+mn-lt"/>
              </a:rPr>
              <a:t>). The selected bundles typically do not include those that dominate the other bundles on all attributes of interest. Respondents </a:t>
            </a:r>
            <a:r>
              <a:rPr lang="en-US" sz="2200" b="1" i="0" u="none" strike="noStrike" baseline="0" dirty="0">
                <a:latin typeface="+mn-lt"/>
              </a:rPr>
              <a:t>rate or rank-order </a:t>
            </a:r>
            <a:r>
              <a:rPr lang="en-US" sz="2200" b="0" i="0" u="none" strike="noStrike" baseline="0" dirty="0">
                <a:latin typeface="+mn-lt"/>
              </a:rPr>
              <a:t>the bundles to indicate their degree of preference for each, which means they must </a:t>
            </a:r>
            <a:r>
              <a:rPr lang="en-US" sz="2200" b="1" i="0" u="none" strike="noStrike" baseline="0" dirty="0">
                <a:latin typeface="+mn-lt"/>
              </a:rPr>
              <a:t>trade off among attributes</a:t>
            </a:r>
            <a:r>
              <a:rPr lang="en-US" sz="2200" b="0" i="0" u="none" strike="noStrike" baseline="0" dirty="0">
                <a:latin typeface="+mn-lt"/>
              </a:rPr>
              <a:t>, because one product bundle may have their preferred level of one attribute (e.g., pepperoni topping) but contain less preferred levels of others (e.g., higher price and no vegetables). </a:t>
            </a:r>
          </a:p>
          <a:p>
            <a:pPr algn="l"/>
            <a:r>
              <a:rPr lang="en-US" sz="2200" b="0" i="0" u="none" strike="noStrike" baseline="0" dirty="0">
                <a:latin typeface="+mn-lt"/>
              </a:rPr>
              <a:t>These </a:t>
            </a:r>
            <a:r>
              <a:rPr lang="en-US" sz="2200" b="1" i="0" u="none" strike="noStrike" baseline="0" dirty="0">
                <a:latin typeface="+mn-lt"/>
              </a:rPr>
              <a:t>preference data enable the firm to derive </a:t>
            </a:r>
            <a:r>
              <a:rPr lang="en-US" sz="2200" b="1" i="0" u="none" strike="noStrike" baseline="0" dirty="0" err="1">
                <a:latin typeface="+mn-lt"/>
              </a:rPr>
              <a:t>partworth</a:t>
            </a:r>
            <a:r>
              <a:rPr lang="en-US" sz="2200" b="1" i="0" u="none" strike="noStrike" baseline="0" dirty="0">
                <a:latin typeface="+mn-lt"/>
              </a:rPr>
              <a:t> functions</a:t>
            </a:r>
            <a:r>
              <a:rPr lang="en-US" sz="2200" b="0" i="0" u="none" strike="noStrike" baseline="0" dirty="0">
                <a:latin typeface="+mn-lt"/>
              </a:rPr>
              <a:t>, which it then uses to predict respondents’ preferences for any product (i.e., any combination of attribute levels), even those not directly evaluated by respondents. </a:t>
            </a:r>
            <a:endParaRPr lang="en-US" sz="22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658100"/>
          <a:chOff x="619125" y="0"/>
          <a:chExt cx="8382000" cy="765810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latin typeface="Cambria"/>
              </a:rPr>
              <a:t>Preference </a:t>
            </a:r>
            <a:r>
              <a:rPr lang="en-US" sz="2800" b="1" dirty="0" err="1">
                <a:latin typeface="Cambria"/>
              </a:rPr>
              <a:t>Partworths</a:t>
            </a:r>
            <a:r>
              <a:rPr lang="en-US" sz="1000" b="1" dirty="0">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1087443584"/>
              </p:ext>
            </p:extLst>
          </p:nvPr>
        </p:nvGraphicFramePr>
        <p:xfrm>
          <a:off x="342900" y="775497"/>
          <a:ext cx="11353800" cy="5090160"/>
        </p:xfrm>
        <a:graphic>
          <a:graphicData uri="http://schemas.openxmlformats.org/drawingml/2006/table">
            <a:tbl>
              <a:tblPr firstRow="1" bandRow="1"/>
              <a:tblGrid>
                <a:gridCol w="3061462">
                  <a:extLst>
                    <a:ext uri="{9D8B030D-6E8A-4147-A177-3AD203B41FA5}">
                      <a16:colId xmlns:a16="http://schemas.microsoft.com/office/drawing/2014/main" val="20000"/>
                    </a:ext>
                  </a:extLst>
                </a:gridCol>
                <a:gridCol w="1859674">
                  <a:extLst>
                    <a:ext uri="{9D8B030D-6E8A-4147-A177-3AD203B41FA5}">
                      <a16:colId xmlns:a16="http://schemas.microsoft.com/office/drawing/2014/main" val="20001"/>
                    </a:ext>
                  </a:extLst>
                </a:gridCol>
                <a:gridCol w="2349062">
                  <a:extLst>
                    <a:ext uri="{9D8B030D-6E8A-4147-A177-3AD203B41FA5}">
                      <a16:colId xmlns:a16="http://schemas.microsoft.com/office/drawing/2014/main" val="20002"/>
                    </a:ext>
                  </a:extLst>
                </a:gridCol>
                <a:gridCol w="2251185">
                  <a:extLst>
                    <a:ext uri="{9D8B030D-6E8A-4147-A177-3AD203B41FA5}">
                      <a16:colId xmlns:a16="http://schemas.microsoft.com/office/drawing/2014/main" val="20003"/>
                    </a:ext>
                  </a:extLst>
                </a:gridCol>
                <a:gridCol w="1832417">
                  <a:extLst>
                    <a:ext uri="{9D8B030D-6E8A-4147-A177-3AD203B41FA5}">
                      <a16:colId xmlns:a16="http://schemas.microsoft.com/office/drawing/2014/main" val="20004"/>
                    </a:ext>
                  </a:extLst>
                </a:gridCol>
              </a:tblGrid>
              <a:tr h="546158">
                <a:tc>
                  <a:txBody>
                    <a:bodyPr/>
                    <a:lstStyle/>
                    <a:p>
                      <a:pPr marL="19050" marR="19050" lvl="0" indent="0" algn="l" fontAlgn="ctr">
                        <a:lnSpc>
                          <a:spcPct val="100000"/>
                        </a:lnSpc>
                      </a:pPr>
                      <a:endParaRPr sz="4000" dirty="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Average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Std dev.</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Minimum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Maximum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Less than 2 miles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27.0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10.6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14.2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49.7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extLst>
                  <a:ext uri="{0D108BD9-81ED-4DB2-BD59-A6C34878D82A}">
                    <a16:rowId xmlns:a16="http://schemas.microsoft.com/office/drawing/2014/main" val="10001"/>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Within 2 to 5 miles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11.7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6.4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0.6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23.9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extLst>
                  <a:ext uri="{0D108BD9-81ED-4DB2-BD59-A6C34878D82A}">
                    <a16:rowId xmlns:a16="http://schemas.microsoft.com/office/drawing/2014/main" val="10002"/>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Within 5 to 10 miles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5">
                        <a:lumMod val="90000"/>
                      </a:schemeClr>
                    </a:solidFill>
                  </a:tcPr>
                </a:tc>
                <a:extLst>
                  <a:ext uri="{0D108BD9-81ED-4DB2-BD59-A6C34878D82A}">
                    <a16:rowId xmlns:a16="http://schemas.microsoft.com/office/drawing/2014/main" val="10003"/>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Very large assortment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22.6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20.7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59.0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extLst>
                  <a:ext uri="{0D108BD9-81ED-4DB2-BD59-A6C34878D82A}">
                    <a16:rowId xmlns:a16="http://schemas.microsoft.com/office/drawing/2014/main" val="10004"/>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Large assortment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16.6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11.7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2.4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40.7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extLst>
                  <a:ext uri="{0D108BD9-81ED-4DB2-BD59-A6C34878D82A}">
                    <a16:rowId xmlns:a16="http://schemas.microsoft.com/office/drawing/2014/main" val="10005"/>
                  </a:ext>
                </a:extLst>
              </a:tr>
              <a:tr h="330122">
                <a:tc>
                  <a:txBody>
                    <a:bodyPr/>
                    <a:lstStyle/>
                    <a:p>
                      <a:pPr marL="19050" marR="19050" lvl="0" indent="0" algn="l" fontAlgn="ctr">
                        <a:lnSpc>
                          <a:spcPct val="100000"/>
                        </a:lnSpc>
                      </a:pPr>
                      <a:r>
                        <a:rPr lang="en-US" sz="2000" b="1" u="none" spc="0">
                          <a:solidFill>
                            <a:srgbClr val="000000">
                              <a:alpha val="100000"/>
                            </a:srgbClr>
                          </a:solidFill>
                          <a:latin typeface="Calibri"/>
                        </a:rPr>
                        <a:t>Limited assortment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0.9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3.4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15.3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D44444"/>
                    </a:solidFill>
                  </a:tcPr>
                </a:tc>
                <a:extLst>
                  <a:ext uri="{0D108BD9-81ED-4DB2-BD59-A6C34878D82A}">
                    <a16:rowId xmlns:a16="http://schemas.microsoft.com/office/drawing/2014/main" val="10006"/>
                  </a:ext>
                </a:extLst>
              </a:tr>
              <a:tr h="330122">
                <a:tc>
                  <a:txBody>
                    <a:bodyPr/>
                    <a:lstStyle/>
                    <a:p>
                      <a:pPr marL="19050" marR="19050" lvl="0" indent="0" algn="l" fontAlgn="ctr">
                        <a:lnSpc>
                          <a:spcPct val="100000"/>
                        </a:lnSpc>
                      </a:pPr>
                      <a:r>
                        <a:rPr lang="en-US" sz="2000" b="1" u="none" spc="0" dirty="0">
                          <a:solidFill>
                            <a:srgbClr val="000000">
                              <a:alpha val="100000"/>
                            </a:srgbClr>
                          </a:solidFill>
                          <a:latin typeface="Calibri"/>
                        </a:rPr>
                        <a:t>Office furniture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14.7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18.9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54.5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extLst>
                  <a:ext uri="{0D108BD9-81ED-4DB2-BD59-A6C34878D82A}">
                    <a16:rowId xmlns:a16="http://schemas.microsoft.com/office/drawing/2014/main" val="10007"/>
                  </a:ext>
                </a:extLst>
              </a:tr>
              <a:tr h="330122">
                <a:tc>
                  <a:txBody>
                    <a:bodyPr/>
                    <a:lstStyle/>
                    <a:p>
                      <a:pPr marL="19050" marR="19050" lvl="0" indent="0" algn="l" fontAlgn="ctr">
                        <a:lnSpc>
                          <a:spcPct val="100000"/>
                        </a:lnSpc>
                      </a:pPr>
                      <a:r>
                        <a:rPr lang="en-US" sz="2400" b="1" u="none" spc="0">
                          <a:solidFill>
                            <a:srgbClr val="000000">
                              <a:alpha val="100000"/>
                            </a:srgbClr>
                          </a:solidFill>
                          <a:latin typeface="Calibri"/>
                        </a:rPr>
                        <a:t>No furniture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a:solidFill>
                            <a:srgbClr val="000000">
                              <a:alpha val="100000"/>
                            </a:srgbClr>
                          </a:solidFill>
                          <a:latin typeface="Calibri"/>
                        </a:rPr>
                        <a:t>1.8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3.9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12.9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20000"/>
                        <a:lumOff val="80000"/>
                      </a:schemeClr>
                    </a:solidFill>
                  </a:tcPr>
                </a:tc>
                <a:extLst>
                  <a:ext uri="{0D108BD9-81ED-4DB2-BD59-A6C34878D82A}">
                    <a16:rowId xmlns:a16="http://schemas.microsoft.com/office/drawing/2014/main" val="10008"/>
                  </a:ext>
                </a:extLst>
              </a:tr>
              <a:tr h="330122">
                <a:tc>
                  <a:txBody>
                    <a:bodyPr/>
                    <a:lstStyle/>
                    <a:p>
                      <a:pPr marL="19050" marR="19050" lvl="0" indent="0" algn="l" fontAlgn="ctr">
                        <a:lnSpc>
                          <a:spcPct val="100000"/>
                        </a:lnSpc>
                      </a:pPr>
                      <a:r>
                        <a:rPr lang="en-US" sz="2400" b="1" u="none" spc="0">
                          <a:solidFill>
                            <a:srgbClr val="000000">
                              <a:alpha val="100000"/>
                            </a:srgbClr>
                          </a:solidFill>
                          <a:latin typeface="Calibri"/>
                        </a:rPr>
                        <a:t>No computers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3.4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5.2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22.2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extLst>
                  <a:ext uri="{0D108BD9-81ED-4DB2-BD59-A6C34878D82A}">
                    <a16:rowId xmlns:a16="http://schemas.microsoft.com/office/drawing/2014/main" val="10009"/>
                  </a:ext>
                </a:extLst>
              </a:tr>
              <a:tr h="330122">
                <a:tc>
                  <a:txBody>
                    <a:bodyPr/>
                    <a:lstStyle/>
                    <a:p>
                      <a:pPr marL="19050" marR="19050" lvl="0" indent="0" algn="l" fontAlgn="ctr">
                        <a:lnSpc>
                          <a:spcPct val="100000"/>
                        </a:lnSpc>
                      </a:pPr>
                      <a:r>
                        <a:rPr lang="en-US" sz="2400" b="1" u="none" spc="0">
                          <a:solidFill>
                            <a:srgbClr val="000000">
                              <a:alpha val="100000"/>
                            </a:srgbClr>
                          </a:solidFill>
                          <a:latin typeface="Calibri"/>
                        </a:rPr>
                        <a:t>Software only</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5.9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8.1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22.8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extLst>
                  <a:ext uri="{0D108BD9-81ED-4DB2-BD59-A6C34878D82A}">
                    <a16:rowId xmlns:a16="http://schemas.microsoft.com/office/drawing/2014/main" val="10010"/>
                  </a:ext>
                </a:extLst>
              </a:tr>
              <a:tr h="330122">
                <a:tc>
                  <a:txBody>
                    <a:bodyPr/>
                    <a:lstStyle/>
                    <a:p>
                      <a:pPr marL="19050" marR="19050" lvl="0" indent="0" algn="l" fontAlgn="ctr">
                        <a:lnSpc>
                          <a:spcPct val="100000"/>
                        </a:lnSpc>
                      </a:pPr>
                      <a:r>
                        <a:rPr lang="en-US" sz="2000" b="1" u="none" spc="0" dirty="0">
                          <a:solidFill>
                            <a:srgbClr val="000000">
                              <a:alpha val="100000"/>
                            </a:srgbClr>
                          </a:solidFill>
                          <a:latin typeface="Calibri"/>
                        </a:rPr>
                        <a:t>Software and computers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30.1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26.3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a:solidFill>
                            <a:srgbClr val="000000">
                              <a:alpha val="100000"/>
                            </a:srgbClr>
                          </a:solidFill>
                          <a:latin typeface="Calibri"/>
                        </a:rPr>
                        <a:t>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78.4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9F2D9C"/>
                    </a:solidFill>
                  </a:tcPr>
                </a:tc>
                <a:extLst>
                  <a:ext uri="{0D108BD9-81ED-4DB2-BD59-A6C34878D82A}">
                    <a16:rowId xmlns:a16="http://schemas.microsoft.com/office/drawing/2014/main" val="10011"/>
                  </a:ext>
                </a:extLst>
              </a:tr>
            </a:tbl>
          </a:graphicData>
        </a:graphic>
      </p:graphicFrame>
      <p:sp>
        <p:nvSpPr>
          <p:cNvPr id="5" name="TextBox 4"/>
          <p:cNvSpPr txBox="1"/>
          <p:nvPr/>
        </p:nvSpPr>
        <p:spPr>
          <a:xfrm>
            <a:off x="228600" y="5865657"/>
            <a:ext cx="7620000" cy="400110"/>
          </a:xfrm>
          <a:prstGeom prst="rect">
            <a:avLst/>
          </a:prstGeom>
          <a:noFill/>
        </p:spPr>
        <p:txBody>
          <a:bodyPr lIns="91440" tIns="45720" rIns="91440" bIns="45720" rtlCol="0">
            <a:spAutoFit/>
          </a:bodyPr>
          <a:lstStyle/>
          <a:p>
            <a:r>
              <a:rPr lang="en-US" sz="2000" b="1" dirty="0">
                <a:solidFill>
                  <a:srgbClr val="595959">
                    <a:alpha val="100000"/>
                  </a:srgbClr>
                </a:solidFill>
                <a:latin typeface="Calibri"/>
              </a:rPr>
              <a:t>Average and standard statistics for preference </a:t>
            </a:r>
            <a:r>
              <a:rPr lang="en-US" sz="2000" b="1" dirty="0" err="1">
                <a:solidFill>
                  <a:srgbClr val="595959">
                    <a:alpha val="100000"/>
                  </a:srgbClr>
                </a:solidFill>
                <a:latin typeface="Calibri"/>
              </a:rPr>
              <a:t>partworths</a:t>
            </a:r>
            <a:r>
              <a:rPr lang="en-US" sz="2000" b="1" dirty="0">
                <a:solidFill>
                  <a:srgbClr val="595959">
                    <a:alpha val="100000"/>
                  </a:srgbClr>
                </a:solidFill>
                <a:latin typeface="Calibri"/>
              </a:rPr>
              <a:t>.</a:t>
            </a:r>
          </a:p>
        </p:txBody>
      </p:sp>
      <p:sp>
        <p:nvSpPr>
          <p:cNvPr id="7" name="TextBox 6">
            <a:extLst>
              <a:ext uri="{FF2B5EF4-FFF2-40B4-BE49-F238E27FC236}">
                <a16:creationId xmlns:a16="http://schemas.microsoft.com/office/drawing/2014/main" id="{7FB5C54B-D70A-4586-BEBA-2574BE93D4A7}"/>
              </a:ext>
            </a:extLst>
          </p:cNvPr>
          <p:cNvSpPr txBox="1"/>
          <p:nvPr/>
        </p:nvSpPr>
        <p:spPr>
          <a:xfrm>
            <a:off x="37866" y="6412528"/>
            <a:ext cx="8763000" cy="369332"/>
          </a:xfrm>
          <a:prstGeom prst="rect">
            <a:avLst/>
          </a:prstGeom>
          <a:solidFill>
            <a:schemeClr val="bg1"/>
          </a:solidFill>
        </p:spPr>
        <p:txBody>
          <a:bodyPr wrap="square">
            <a:spAutoFit/>
          </a:bodyPr>
          <a:lstStyle/>
          <a:p>
            <a:r>
              <a:rPr lang="en-US" dirty="0">
                <a:hlinkClick r:id="rId2"/>
              </a:rPr>
              <a:t>https://conjointly.com/guides/</a:t>
            </a:r>
            <a:r>
              <a:rPr lang="en-US" b="1" dirty="0">
                <a:hlinkClick r:id="rId2"/>
              </a:rPr>
              <a:t>how-to-calculate-partworth-utilities</a:t>
            </a:r>
            <a:r>
              <a:rPr lang="en-US" dirty="0">
                <a:hlinkClick r:id="rId2"/>
              </a:rPr>
              <a:t>/</a:t>
            </a:r>
            <a:r>
              <a:rPr lang="en-US"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br>
              <a:rPr dirty="0"/>
            </a:b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reference partworths" descr="Preference partworths"/>
          <p:cNvPicPr>
            <a:picLocks noChangeAspect="1"/>
          </p:cNvPicPr>
          <p:nvPr/>
        </p:nvPicPr>
        <p:blipFill>
          <a:blip r:embed="rId2"/>
          <a:stretch>
            <a:fillRect/>
          </a:stretch>
        </p:blipFill>
        <p:spPr>
          <a:xfrm>
            <a:off x="235857" y="488461"/>
            <a:ext cx="7976283" cy="5697345"/>
          </a:xfrm>
          <a:prstGeom prst="rect">
            <a:avLst/>
          </a:prstGeom>
        </p:spPr>
      </p:pic>
      <p:sp>
        <p:nvSpPr>
          <p:cNvPr id="5" name="TextBox 4"/>
          <p:cNvSpPr txBox="1"/>
          <p:nvPr/>
        </p:nvSpPr>
        <p:spPr>
          <a:xfrm>
            <a:off x="1959316" y="6381750"/>
            <a:ext cx="7620000" cy="400110"/>
          </a:xfrm>
          <a:prstGeom prst="rect">
            <a:avLst/>
          </a:prstGeom>
          <a:noFill/>
        </p:spPr>
        <p:txBody>
          <a:bodyPr lIns="91440" tIns="45720" rIns="91440" bIns="45720" rtlCol="0">
            <a:spAutoFit/>
          </a:bodyPr>
          <a:lstStyle/>
          <a:p>
            <a:r>
              <a:rPr lang="en-US" sz="2000" dirty="0">
                <a:solidFill>
                  <a:srgbClr val="595959">
                    <a:alpha val="100000"/>
                  </a:srgbClr>
                </a:solidFill>
                <a:latin typeface="Calibri"/>
              </a:rPr>
              <a:t>Average preference </a:t>
            </a:r>
            <a:r>
              <a:rPr lang="en-US" sz="2000" dirty="0" err="1">
                <a:solidFill>
                  <a:srgbClr val="595959">
                    <a:alpha val="100000"/>
                  </a:srgbClr>
                </a:solidFill>
                <a:latin typeface="Calibri"/>
              </a:rPr>
              <a:t>partworths</a:t>
            </a:r>
            <a:r>
              <a:rPr lang="en-US" sz="2000" dirty="0">
                <a:solidFill>
                  <a:srgbClr val="595959">
                    <a:alpha val="100000"/>
                  </a:srgbClr>
                </a:solidFill>
                <a:latin typeface="Calibri"/>
              </a:rPr>
              <a:t> for each attribute level.</a:t>
            </a:r>
          </a:p>
        </p:txBody>
      </p:sp>
      <p:sp>
        <p:nvSpPr>
          <p:cNvPr id="7" name="Title 6">
            <a:extLst>
              <a:ext uri="{FF2B5EF4-FFF2-40B4-BE49-F238E27FC236}">
                <a16:creationId xmlns:a16="http://schemas.microsoft.com/office/drawing/2014/main" id="{582EDAAA-DDFE-4AE4-90FF-F11EA1F35EB0}"/>
              </a:ext>
            </a:extLst>
          </p:cNvPr>
          <p:cNvSpPr>
            <a:spLocks noGrp="1"/>
          </p:cNvSpPr>
          <p:nvPr>
            <p:ph type="title"/>
          </p:nvPr>
        </p:nvSpPr>
        <p:spPr/>
        <p:txBody>
          <a:bodyPr/>
          <a:lstStyle/>
          <a:p>
            <a:r>
              <a:rPr lang="en-US" i="0" dirty="0"/>
              <a:t>Preference </a:t>
            </a:r>
            <a:r>
              <a:rPr lang="en-US" i="0" dirty="0" err="1"/>
              <a:t>Partworths</a:t>
            </a:r>
            <a:r>
              <a:rPr lang="en-US" i="0" dirty="0"/>
              <a:t> </a:t>
            </a:r>
          </a:p>
        </p:txBody>
      </p:sp>
      <p:sp>
        <p:nvSpPr>
          <p:cNvPr id="8" name="TextBox 7">
            <a:extLst>
              <a:ext uri="{FF2B5EF4-FFF2-40B4-BE49-F238E27FC236}">
                <a16:creationId xmlns:a16="http://schemas.microsoft.com/office/drawing/2014/main" id="{037B4E25-D38C-465A-912B-02D824FAA85B}"/>
              </a:ext>
            </a:extLst>
          </p:cNvPr>
          <p:cNvSpPr txBox="1"/>
          <p:nvPr/>
        </p:nvSpPr>
        <p:spPr>
          <a:xfrm>
            <a:off x="6030551" y="1524000"/>
            <a:ext cx="5925591" cy="1631216"/>
          </a:xfrm>
          <a:prstGeom prst="rect">
            <a:avLst/>
          </a:prstGeom>
          <a:noFill/>
        </p:spPr>
        <p:txBody>
          <a:bodyPr wrap="square">
            <a:spAutoFit/>
          </a:bodyPr>
          <a:lstStyle/>
          <a:p>
            <a:r>
              <a:rPr lang="en-US" sz="2000" b="1" i="0" dirty="0" err="1">
                <a:solidFill>
                  <a:srgbClr val="212529"/>
                </a:solidFill>
                <a:effectLst/>
                <a:latin typeface="arial" panose="020B0604020202020204" pitchFamily="34" charset="0"/>
              </a:rPr>
              <a:t>Partworth</a:t>
            </a:r>
            <a:r>
              <a:rPr lang="en-US" sz="2000" b="1" i="0" dirty="0">
                <a:solidFill>
                  <a:srgbClr val="212529"/>
                </a:solidFill>
                <a:effectLst/>
                <a:latin typeface="arial" panose="020B0604020202020204" pitchFamily="34" charset="0"/>
              </a:rPr>
              <a:t> utilities </a:t>
            </a:r>
            <a:r>
              <a:rPr lang="en-US" sz="2000" b="1" i="0" dirty="0">
                <a:effectLst/>
                <a:latin typeface="arial" panose="020B0604020202020204" pitchFamily="34" charset="0"/>
              </a:rPr>
              <a:t>(also known as attribute importance scores and level values) </a:t>
            </a:r>
            <a:r>
              <a:rPr lang="en-US" sz="2000" b="1" i="0" dirty="0">
                <a:solidFill>
                  <a:srgbClr val="212529"/>
                </a:solidFill>
                <a:effectLst/>
                <a:latin typeface="arial" panose="020B0604020202020204" pitchFamily="34" charset="0"/>
              </a:rPr>
              <a:t>are numerical scores that measure how much each feature influences the customer’s decision to select an alternative</a:t>
            </a:r>
            <a:endParaRPr lang="en-US" sz="2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br>
              <a:rPr dirty="0"/>
            </a:b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Attribute importance" descr="Attribute importance"/>
          <p:cNvPicPr>
            <a:picLocks noChangeAspect="1"/>
          </p:cNvPicPr>
          <p:nvPr/>
        </p:nvPicPr>
        <p:blipFill>
          <a:blip r:embed="rId2"/>
          <a:stretch>
            <a:fillRect/>
          </a:stretch>
        </p:blipFill>
        <p:spPr>
          <a:xfrm>
            <a:off x="3600450" y="88681"/>
            <a:ext cx="8591550" cy="6136821"/>
          </a:xfrm>
          <a:prstGeom prst="rect">
            <a:avLst/>
          </a:prstGeom>
        </p:spPr>
      </p:pic>
      <p:sp>
        <p:nvSpPr>
          <p:cNvPr id="5" name="TextBox 4"/>
          <p:cNvSpPr txBox="1"/>
          <p:nvPr/>
        </p:nvSpPr>
        <p:spPr>
          <a:xfrm>
            <a:off x="0" y="5999878"/>
            <a:ext cx="8591550" cy="769441"/>
          </a:xfrm>
          <a:prstGeom prst="rect">
            <a:avLst/>
          </a:prstGeom>
          <a:solidFill>
            <a:schemeClr val="bg1"/>
          </a:solidFill>
        </p:spPr>
        <p:txBody>
          <a:bodyPr wrap="square" lIns="91440" tIns="45720" rIns="91440" bIns="45720" rtlCol="0">
            <a:spAutoFit/>
          </a:bodyPr>
          <a:lstStyle/>
          <a:p>
            <a:r>
              <a:rPr lang="en-US" sz="2000" b="1" dirty="0">
                <a:solidFill>
                  <a:srgbClr val="000000">
                    <a:alpha val="100000"/>
                  </a:srgbClr>
                </a:solidFill>
                <a:latin typeface="Calibri"/>
              </a:rPr>
              <a:t>Reports </a:t>
            </a:r>
            <a:r>
              <a:rPr lang="en-US" sz="2400" b="1" dirty="0">
                <a:solidFill>
                  <a:srgbClr val="FF0000"/>
                </a:solidFill>
                <a:latin typeface="Calibri"/>
              </a:rPr>
              <a:t>the maximum level value for each attribute</a:t>
            </a:r>
            <a:r>
              <a:rPr lang="en-US" sz="2000" b="1" dirty="0">
                <a:solidFill>
                  <a:srgbClr val="000000">
                    <a:alpha val="100000"/>
                  </a:srgbClr>
                </a:solidFill>
                <a:latin typeface="Calibri"/>
              </a:rPr>
              <a:t>, reflecting the relative importance of each attribute in driving preferences.</a:t>
            </a:r>
          </a:p>
        </p:txBody>
      </p:sp>
      <p:sp>
        <p:nvSpPr>
          <p:cNvPr id="7" name="Title 6">
            <a:extLst>
              <a:ext uri="{FF2B5EF4-FFF2-40B4-BE49-F238E27FC236}">
                <a16:creationId xmlns:a16="http://schemas.microsoft.com/office/drawing/2014/main" id="{3D4D58BF-7408-43B4-B612-4C3A186C2A07}"/>
              </a:ext>
            </a:extLst>
          </p:cNvPr>
          <p:cNvSpPr>
            <a:spLocks noGrp="1"/>
          </p:cNvSpPr>
          <p:nvPr>
            <p:ph type="title"/>
          </p:nvPr>
        </p:nvSpPr>
        <p:spPr/>
        <p:txBody>
          <a:bodyPr/>
          <a:lstStyle/>
          <a:p>
            <a:pPr algn="l"/>
            <a:r>
              <a:rPr lang="en-US" sz="3200" b="1" dirty="0">
                <a:solidFill>
                  <a:srgbClr val="205564">
                    <a:alpha val="100000"/>
                  </a:srgbClr>
                </a:solidFill>
                <a:latin typeface="+mn-lt"/>
              </a:rPr>
              <a:t>Attribute importance</a:t>
            </a:r>
            <a:endParaRPr lang="en-US" sz="32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100888"/>
          <a:chOff x="619125" y="0"/>
          <a:chExt cx="8382000" cy="7100888"/>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br>
              <a:rPr dirty="0"/>
            </a:br>
            <a:endParaRPr lang="en-US" sz="1000" dirty="0">
              <a:solidFill>
                <a:srgbClr val="000000">
                  <a:alpha val="100000"/>
                </a:srgbClr>
              </a:solidFill>
              <a:latin typeface="Calibri"/>
            </a:endParaRP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2740785005"/>
              </p:ext>
            </p:extLst>
          </p:nvPr>
        </p:nvGraphicFramePr>
        <p:xfrm>
          <a:off x="152401" y="781108"/>
          <a:ext cx="11836400" cy="5335821"/>
        </p:xfrm>
        <a:graphic>
          <a:graphicData uri="http://schemas.openxmlformats.org/drawingml/2006/table">
            <a:tbl>
              <a:tblPr firstRow="1" bandRow="1"/>
              <a:tblGrid>
                <a:gridCol w="1127275">
                  <a:extLst>
                    <a:ext uri="{9D8B030D-6E8A-4147-A177-3AD203B41FA5}">
                      <a16:colId xmlns:a16="http://schemas.microsoft.com/office/drawing/2014/main" val="20000"/>
                    </a:ext>
                  </a:extLst>
                </a:gridCol>
                <a:gridCol w="845457">
                  <a:extLst>
                    <a:ext uri="{9D8B030D-6E8A-4147-A177-3AD203B41FA5}">
                      <a16:colId xmlns:a16="http://schemas.microsoft.com/office/drawing/2014/main" val="20001"/>
                    </a:ext>
                  </a:extLst>
                </a:gridCol>
                <a:gridCol w="986367">
                  <a:extLst>
                    <a:ext uri="{9D8B030D-6E8A-4147-A177-3AD203B41FA5}">
                      <a16:colId xmlns:a16="http://schemas.microsoft.com/office/drawing/2014/main" val="20002"/>
                    </a:ext>
                  </a:extLst>
                </a:gridCol>
                <a:gridCol w="986367">
                  <a:extLst>
                    <a:ext uri="{9D8B030D-6E8A-4147-A177-3AD203B41FA5}">
                      <a16:colId xmlns:a16="http://schemas.microsoft.com/office/drawing/2014/main" val="20003"/>
                    </a:ext>
                  </a:extLst>
                </a:gridCol>
                <a:gridCol w="1018184">
                  <a:extLst>
                    <a:ext uri="{9D8B030D-6E8A-4147-A177-3AD203B41FA5}">
                      <a16:colId xmlns:a16="http://schemas.microsoft.com/office/drawing/2014/main" val="20004"/>
                    </a:ext>
                  </a:extLst>
                </a:gridCol>
                <a:gridCol w="954548">
                  <a:extLst>
                    <a:ext uri="{9D8B030D-6E8A-4147-A177-3AD203B41FA5}">
                      <a16:colId xmlns:a16="http://schemas.microsoft.com/office/drawing/2014/main" val="20005"/>
                    </a:ext>
                  </a:extLst>
                </a:gridCol>
                <a:gridCol w="986367">
                  <a:extLst>
                    <a:ext uri="{9D8B030D-6E8A-4147-A177-3AD203B41FA5}">
                      <a16:colId xmlns:a16="http://schemas.microsoft.com/office/drawing/2014/main" val="20006"/>
                    </a:ext>
                  </a:extLst>
                </a:gridCol>
                <a:gridCol w="986367">
                  <a:extLst>
                    <a:ext uri="{9D8B030D-6E8A-4147-A177-3AD203B41FA5}">
                      <a16:colId xmlns:a16="http://schemas.microsoft.com/office/drawing/2014/main" val="20007"/>
                    </a:ext>
                  </a:extLst>
                </a:gridCol>
                <a:gridCol w="986367">
                  <a:extLst>
                    <a:ext uri="{9D8B030D-6E8A-4147-A177-3AD203B41FA5}">
                      <a16:colId xmlns:a16="http://schemas.microsoft.com/office/drawing/2014/main" val="20008"/>
                    </a:ext>
                  </a:extLst>
                </a:gridCol>
                <a:gridCol w="986367">
                  <a:extLst>
                    <a:ext uri="{9D8B030D-6E8A-4147-A177-3AD203B41FA5}">
                      <a16:colId xmlns:a16="http://schemas.microsoft.com/office/drawing/2014/main" val="20009"/>
                    </a:ext>
                  </a:extLst>
                </a:gridCol>
                <a:gridCol w="986367">
                  <a:extLst>
                    <a:ext uri="{9D8B030D-6E8A-4147-A177-3AD203B41FA5}">
                      <a16:colId xmlns:a16="http://schemas.microsoft.com/office/drawing/2014/main" val="20010"/>
                    </a:ext>
                  </a:extLst>
                </a:gridCol>
                <a:gridCol w="986367">
                  <a:extLst>
                    <a:ext uri="{9D8B030D-6E8A-4147-A177-3AD203B41FA5}">
                      <a16:colId xmlns:a16="http://schemas.microsoft.com/office/drawing/2014/main" val="20011"/>
                    </a:ext>
                  </a:extLst>
                </a:gridCol>
              </a:tblGrid>
              <a:tr h="485743">
                <a:tc>
                  <a:txBody>
                    <a:bodyPr/>
                    <a:lstStyle/>
                    <a:p>
                      <a:pPr marL="19050" marR="19050" lvl="0" indent="0" algn="l" fontAlgn="ctr">
                        <a:lnSpc>
                          <a:spcPct val="100000"/>
                        </a:lnSpc>
                      </a:pPr>
                      <a:endParaRPr sz="24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Less than</a:t>
                      </a:r>
                    </a:p>
                    <a:p>
                      <a:pPr marL="0" marR="0" lvl="0" indent="0" algn="ctr" fontAlgn="ctr">
                        <a:lnSpc>
                          <a:spcPct val="100000"/>
                        </a:lnSpc>
                      </a:pPr>
                      <a:r>
                        <a:rPr lang="en-US" sz="1400" b="1" u="none" spc="0" dirty="0">
                          <a:solidFill>
                            <a:srgbClr val="000000">
                              <a:alpha val="100000"/>
                            </a:srgbClr>
                          </a:solidFill>
                          <a:latin typeface="Calibri"/>
                        </a:rPr>
                        <a:t>2miles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Within 2to5 </a:t>
                      </a:r>
                    </a:p>
                    <a:p>
                      <a:pPr marL="0" marR="0" lvl="0" indent="0" algn="ctr" fontAlgn="ctr">
                        <a:lnSpc>
                          <a:spcPct val="100000"/>
                        </a:lnSpc>
                      </a:pPr>
                      <a:r>
                        <a:rPr lang="en-US" sz="1400" b="1" u="none" spc="0" dirty="0">
                          <a:solidFill>
                            <a:srgbClr val="000000">
                              <a:alpha val="100000"/>
                            </a:srgbClr>
                          </a:solidFill>
                          <a:latin typeface="Calibri"/>
                        </a:rPr>
                        <a:t>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Within 5to10</a:t>
                      </a:r>
                    </a:p>
                    <a:p>
                      <a:pPr marL="0" marR="0" lvl="0" indent="0" algn="ctr" fontAlgn="ctr">
                        <a:lnSpc>
                          <a:spcPct val="100000"/>
                        </a:lnSpc>
                      </a:pPr>
                      <a:r>
                        <a:rPr lang="en-US" sz="1400" b="1" u="none" spc="0" dirty="0">
                          <a:solidFill>
                            <a:srgbClr val="000000">
                              <a:alpha val="100000"/>
                            </a:srgbClr>
                          </a:solidFill>
                          <a:latin typeface="Calibri"/>
                        </a:rPr>
                        <a:t>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Very large</a:t>
                      </a:r>
                    </a:p>
                    <a:p>
                      <a:pPr marL="0" marR="0" lvl="0" indent="0" algn="ctr" fontAlgn="ctr">
                        <a:lnSpc>
                          <a:spcPct val="100000"/>
                        </a:lnSpc>
                      </a:pPr>
                      <a:r>
                        <a:rPr lang="en-US" sz="1400" b="1" u="none" spc="0" dirty="0">
                          <a:solidFill>
                            <a:srgbClr val="000000">
                              <a:alpha val="100000"/>
                            </a:srgbClr>
                          </a:solidFill>
                          <a:latin typeface="Calibri"/>
                        </a:rPr>
                        <a:t>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Large</a:t>
                      </a:r>
                    </a:p>
                    <a:p>
                      <a:pPr marL="0" marR="0" lvl="0" indent="0" algn="ctr" fontAlgn="ctr">
                        <a:lnSpc>
                          <a:spcPct val="100000"/>
                        </a:lnSpc>
                      </a:pPr>
                      <a:r>
                        <a:rPr lang="en-US" sz="1400" b="1" u="none" spc="0" dirty="0">
                          <a:solidFill>
                            <a:srgbClr val="000000">
                              <a:alpha val="100000"/>
                            </a:srgbClr>
                          </a:solidFill>
                          <a:latin typeface="Calibri"/>
                        </a:rPr>
                        <a:t>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Limited </a:t>
                      </a:r>
                    </a:p>
                    <a:p>
                      <a:pPr marL="0" marR="0" lvl="0" indent="0" algn="ctr" fontAlgn="ctr">
                        <a:lnSpc>
                          <a:spcPct val="100000"/>
                        </a:lnSpc>
                      </a:pPr>
                      <a:r>
                        <a:rPr lang="en-US" sz="1400" b="1" u="none" spc="0" dirty="0">
                          <a:solidFill>
                            <a:srgbClr val="000000">
                              <a:alpha val="100000"/>
                            </a:srgbClr>
                          </a:solidFill>
                          <a:latin typeface="Calibri"/>
                        </a:rPr>
                        <a:t>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Office</a:t>
                      </a:r>
                    </a:p>
                    <a:p>
                      <a:pPr marL="0" marR="0" lvl="0" indent="0" algn="ctr" fontAlgn="ctr">
                        <a:lnSpc>
                          <a:spcPct val="100000"/>
                        </a:lnSpc>
                      </a:pPr>
                      <a:r>
                        <a:rPr lang="en-US" sz="1400" b="1" u="none" spc="0" dirty="0">
                          <a:solidFill>
                            <a:srgbClr val="000000">
                              <a:alpha val="100000"/>
                            </a:srgbClr>
                          </a:solidFill>
                          <a:latin typeface="Calibri"/>
                        </a:rPr>
                        <a:t>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dirty="0">
                          <a:solidFill>
                            <a:srgbClr val="000000">
                              <a:alpha val="100000"/>
                            </a:srgbClr>
                          </a:solidFill>
                          <a:latin typeface="Calibri"/>
                        </a:rPr>
                        <a:t>No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dirty="0">
                          <a:solidFill>
                            <a:srgbClr val="000000">
                              <a:alpha val="100000"/>
                            </a:srgbClr>
                          </a:solidFill>
                          <a:latin typeface="Calibri"/>
                        </a:rPr>
                        <a:t>No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400" b="1" u="none" spc="0" dirty="0">
                          <a:solidFill>
                            <a:srgbClr val="000000">
                              <a:alpha val="100000"/>
                            </a:srgbClr>
                          </a:solidFill>
                          <a:latin typeface="Calibri"/>
                        </a:rPr>
                        <a:t>Software only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200" b="1" u="none" spc="0" dirty="0">
                          <a:solidFill>
                            <a:srgbClr val="000000">
                              <a:alpha val="100000"/>
                            </a:srgbClr>
                          </a:solidFill>
                          <a:latin typeface="Calibri"/>
                        </a:rPr>
                        <a:t>Software and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28.84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40000"/>
                        <a:lumOff val="60000"/>
                      </a:scheme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23.91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3.35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4.54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40000"/>
                        <a:lumOff val="60000"/>
                      </a:scheme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defTabSz="685800" rtl="0" eaLnBrk="1" fontAlgn="ctr" latinLnBrk="0" hangingPunct="1">
                        <a:lnSpc>
                          <a:spcPct val="100000"/>
                        </a:lnSpc>
                      </a:pPr>
                      <a:r>
                        <a:rPr lang="en-US" sz="1800" u="none" kern="1200" spc="0" dirty="0">
                          <a:solidFill>
                            <a:srgbClr val="000000">
                              <a:alpha val="100000"/>
                            </a:srgbClr>
                          </a:solidFill>
                          <a:latin typeface="Calibri"/>
                          <a:ea typeface="+mn-ea"/>
                          <a:cs typeface="+mn-cs"/>
                        </a:rPr>
                        <a:t>52.97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40000"/>
                        <a:lumOff val="60000"/>
                      </a:scheme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4.56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13.65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chemeClr val="accent6">
                        <a:lumMod val="40000"/>
                        <a:lumOff val="60000"/>
                      </a:schemeClr>
                    </a:solidFill>
                  </a:tcPr>
                </a:tc>
                <a:extLst>
                  <a:ext uri="{0D108BD9-81ED-4DB2-BD59-A6C34878D82A}">
                    <a16:rowId xmlns:a16="http://schemas.microsoft.com/office/drawing/2014/main" val="10001"/>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30.76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15.35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3.22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6.50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1.72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61.01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14.19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0.87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4.93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1.17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2.50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22.82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78.38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4</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16.86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16.85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46.61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21.99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8.86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16.75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27.66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5</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24.27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8.64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59.04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40.66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1.50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7.84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15.19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6</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47.84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16.54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22.70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12.41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27.50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1.96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7</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30.51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15.19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5.92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1.07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52.97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7.10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10.60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7"/>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8</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21.99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6.15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7.26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8.66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1.15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4.14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68.21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8"/>
                  </a:ext>
                </a:extLst>
              </a:tr>
              <a:tr h="485743">
                <a:tc>
                  <a:txBody>
                    <a:bodyPr/>
                    <a:lstStyle/>
                    <a:p>
                      <a:pPr marL="19050" marR="19050" lvl="0" indent="0" algn="l" fontAlgn="ctr">
                        <a:lnSpc>
                          <a:spcPct val="100000"/>
                        </a:lnSpc>
                      </a:pPr>
                      <a:r>
                        <a:rPr lang="en-US" sz="1400" b="1" u="none" spc="0">
                          <a:solidFill>
                            <a:srgbClr val="000000">
                              <a:alpha val="100000"/>
                            </a:srgbClr>
                          </a:solidFill>
                          <a:latin typeface="Calibri"/>
                        </a:rPr>
                        <a:t>Respondent 9</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23.47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8.69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0.15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2.36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0.83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18.77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73.34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9"/>
                  </a:ext>
                </a:extLst>
              </a:tr>
              <a:tr h="438354">
                <a:tc>
                  <a:txBody>
                    <a:bodyPr/>
                    <a:lstStyle/>
                    <a:p>
                      <a:pPr marL="19050" marR="19050" lvl="0" indent="0" algn="l" fontAlgn="ctr">
                        <a:lnSpc>
                          <a:spcPct val="100000"/>
                        </a:lnSpc>
                      </a:pPr>
                      <a:r>
                        <a:rPr lang="en-US" sz="1200" b="1" u="none" spc="0">
                          <a:solidFill>
                            <a:srgbClr val="000000">
                              <a:alpha val="100000"/>
                            </a:srgbClr>
                          </a:solidFill>
                          <a:latin typeface="Calibri"/>
                        </a:rPr>
                        <a:t>Respondent 10</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17.40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17.31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43.49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20.56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11.68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14.20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27.43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0"/>
                  </a:ext>
                </a:extLst>
              </a:tr>
            </a:tbl>
          </a:graphicData>
        </a:graphic>
      </p:graphicFrame>
      <p:sp>
        <p:nvSpPr>
          <p:cNvPr id="6" name="Title 5">
            <a:extLst>
              <a:ext uri="{FF2B5EF4-FFF2-40B4-BE49-F238E27FC236}">
                <a16:creationId xmlns:a16="http://schemas.microsoft.com/office/drawing/2014/main" id="{C8642F0D-6BC8-4713-8FF1-78ECB3B3DE93}"/>
              </a:ext>
            </a:extLst>
          </p:cNvPr>
          <p:cNvSpPr>
            <a:spLocks noGrp="1"/>
          </p:cNvSpPr>
          <p:nvPr>
            <p:ph type="title"/>
          </p:nvPr>
        </p:nvSpPr>
        <p:spPr/>
        <p:txBody>
          <a:bodyPr/>
          <a:lstStyle/>
          <a:p>
            <a:r>
              <a:rPr lang="en-US" sz="2400" b="1" dirty="0">
                <a:solidFill>
                  <a:srgbClr val="205564">
                    <a:alpha val="100000"/>
                  </a:srgbClr>
                </a:solidFill>
                <a:latin typeface="Cambria"/>
              </a:rPr>
              <a:t>Preference </a:t>
            </a:r>
            <a:r>
              <a:rPr lang="en-US" sz="2400" b="1" dirty="0" err="1">
                <a:solidFill>
                  <a:srgbClr val="205564">
                    <a:alpha val="100000"/>
                  </a:srgbClr>
                </a:solidFill>
                <a:latin typeface="Cambria"/>
              </a:rPr>
              <a:t>partworths</a:t>
            </a:r>
            <a:r>
              <a:rPr lang="en-US" sz="2400" b="1" dirty="0">
                <a:solidFill>
                  <a:srgbClr val="205564">
                    <a:alpha val="100000"/>
                  </a:srgbClr>
                </a:solidFill>
                <a:latin typeface="Cambria"/>
              </a:rPr>
              <a:t> (excerpt)</a:t>
            </a:r>
            <a:r>
              <a:rPr lang="en-US" sz="2400" b="1" dirty="0">
                <a:solidFill>
                  <a:srgbClr val="205564">
                    <a:alpha val="100000"/>
                  </a:srgbClr>
                </a:solidFill>
                <a:latin typeface="Cambria"/>
                <a:sym typeface="Wingdings" panose="05000000000000000000" pitchFamily="2" charset="2"/>
              </a:rPr>
              <a:t> Derived from Respondents' ratings of profiles</a:t>
            </a:r>
            <a:endParaRPr lang="en-US" dirty="0"/>
          </a:p>
        </p:txBody>
      </p:sp>
      <p:sp>
        <p:nvSpPr>
          <p:cNvPr id="7" name="TextBox 6">
            <a:extLst>
              <a:ext uri="{FF2B5EF4-FFF2-40B4-BE49-F238E27FC236}">
                <a16:creationId xmlns:a16="http://schemas.microsoft.com/office/drawing/2014/main" id="{79F4958D-2EEE-41A0-9E05-CDD9A85DA92C}"/>
              </a:ext>
            </a:extLst>
          </p:cNvPr>
          <p:cNvSpPr txBox="1"/>
          <p:nvPr/>
        </p:nvSpPr>
        <p:spPr>
          <a:xfrm>
            <a:off x="25400" y="6202918"/>
            <a:ext cx="11988799" cy="800219"/>
          </a:xfrm>
          <a:prstGeom prst="rect">
            <a:avLst/>
          </a:prstGeom>
          <a:solidFill>
            <a:schemeClr val="bg1"/>
          </a:solidFill>
        </p:spPr>
        <p:txBody>
          <a:bodyPr wrap="square">
            <a:spAutoFit/>
          </a:bodyPr>
          <a:lstStyle/>
          <a:p>
            <a:r>
              <a:rPr lang="en-US" sz="1800" b="1" i="1" u="none" strike="noStrike" dirty="0">
                <a:solidFill>
                  <a:srgbClr val="000000"/>
                </a:solidFill>
                <a:effectLst/>
                <a:latin typeface="Calibri" panose="020F0502020204030204" pitchFamily="34" charset="0"/>
              </a:rPr>
              <a:t>This table lists, for each respondent, his or her estimated preference </a:t>
            </a:r>
            <a:r>
              <a:rPr lang="en-US" sz="1800" b="1" i="1" u="none" strike="noStrike" dirty="0" err="1">
                <a:solidFill>
                  <a:srgbClr val="000000"/>
                </a:solidFill>
                <a:effectLst/>
                <a:latin typeface="Calibri" panose="020F0502020204030204" pitchFamily="34" charset="0"/>
              </a:rPr>
              <a:t>partworths</a:t>
            </a:r>
            <a:r>
              <a:rPr lang="en-US" sz="1800" b="1" i="1" u="none" strike="noStrike" dirty="0">
                <a:solidFill>
                  <a:srgbClr val="000000"/>
                </a:solidFill>
                <a:effectLst/>
                <a:latin typeface="Calibri" panose="020F0502020204030204" pitchFamily="34" charset="0"/>
              </a:rPr>
              <a:t>, or preferences, for each attribute level. </a:t>
            </a:r>
            <a:r>
              <a:rPr lang="en-US" sz="2400" b="1" i="1" u="none" strike="noStrike" dirty="0">
                <a:solidFill>
                  <a:srgbClr val="000000"/>
                </a:solidFill>
                <a:effectLst/>
                <a:latin typeface="Calibri" panose="020F0502020204030204" pitchFamily="34" charset="0"/>
              </a:rPr>
              <a:t>They have been </a:t>
            </a:r>
            <a:r>
              <a:rPr lang="en-US" sz="2800" b="1" i="1" u="none" strike="noStrike" dirty="0">
                <a:solidFill>
                  <a:srgbClr val="9F2D9C"/>
                </a:solidFill>
                <a:effectLst/>
                <a:latin typeface="Calibri" panose="020F0502020204030204" pitchFamily="34" charset="0"/>
              </a:rPr>
              <a:t>scaled</a:t>
            </a:r>
            <a:r>
              <a:rPr lang="en-US" sz="2400" b="1" i="1" u="none" strike="noStrike" dirty="0">
                <a:solidFill>
                  <a:srgbClr val="000000"/>
                </a:solidFill>
                <a:effectLst/>
                <a:latin typeface="Calibri" panose="020F0502020204030204" pitchFamily="34" charset="0"/>
              </a:rPr>
              <a:t> such as </a:t>
            </a:r>
            <a:r>
              <a:rPr lang="en-US" sz="2400" b="1" i="1" u="none" strike="noStrike" dirty="0">
                <a:solidFill>
                  <a:srgbClr val="9F2D9C"/>
                </a:solidFill>
                <a:effectLst/>
                <a:latin typeface="Calibri" panose="020F0502020204030204" pitchFamily="34" charset="0"/>
              </a:rPr>
              <a:t>the sum of the most preferred levels sum up to 100</a:t>
            </a:r>
            <a:r>
              <a:rPr lang="en-US" sz="2400" b="1" i="1" u="none" strike="noStrike" dirty="0">
                <a:solidFill>
                  <a:srgbClr val="000000"/>
                </a:solidFill>
                <a:effectLst/>
                <a:latin typeface="Calibri" panose="020F0502020204030204" pitchFamily="34" charset="0"/>
              </a:rPr>
              <a:t>.</a:t>
            </a:r>
            <a:r>
              <a:rPr lang="en-US" sz="2400" b="1" dirty="0"/>
              <a:t> </a:t>
            </a:r>
            <a:endParaRPr lang="en-US" b="1" dirty="0"/>
          </a:p>
        </p:txBody>
      </p:sp>
      <p:sp>
        <p:nvSpPr>
          <p:cNvPr id="9" name="TextBox 8">
            <a:extLst>
              <a:ext uri="{FF2B5EF4-FFF2-40B4-BE49-F238E27FC236}">
                <a16:creationId xmlns:a16="http://schemas.microsoft.com/office/drawing/2014/main" id="{595A9EE8-6C67-47A8-92A5-ABDE978B49A0}"/>
              </a:ext>
            </a:extLst>
          </p:cNvPr>
          <p:cNvSpPr txBox="1"/>
          <p:nvPr/>
        </p:nvSpPr>
        <p:spPr>
          <a:xfrm>
            <a:off x="5861854" y="2819400"/>
            <a:ext cx="1377146" cy="1200329"/>
          </a:xfrm>
          <a:prstGeom prst="rect">
            <a:avLst/>
          </a:prstGeom>
          <a:solidFill>
            <a:schemeClr val="bg1"/>
          </a:solidFill>
          <a:ln w="57150">
            <a:solidFill>
              <a:srgbClr val="9F2D9C"/>
            </a:solidFill>
          </a:ln>
        </p:spPr>
        <p:txBody>
          <a:bodyPr wrap="square" rtlCol="0">
            <a:spAutoFit/>
          </a:bodyPr>
          <a:lstStyle/>
          <a:p>
            <a:pPr algn="ctr"/>
            <a:r>
              <a:rPr lang="en-US" sz="3600" b="1" dirty="0"/>
              <a:t>+</a:t>
            </a:r>
          </a:p>
          <a:p>
            <a:pPr algn="ctr"/>
            <a:r>
              <a:rPr lang="en-US" sz="3600" b="1" dirty="0"/>
              <a:t>100</a:t>
            </a:r>
          </a:p>
        </p:txBody>
      </p:sp>
      <p:cxnSp>
        <p:nvCxnSpPr>
          <p:cNvPr id="11" name="Straight Arrow Connector 10">
            <a:extLst>
              <a:ext uri="{FF2B5EF4-FFF2-40B4-BE49-F238E27FC236}">
                <a16:creationId xmlns:a16="http://schemas.microsoft.com/office/drawing/2014/main" id="{C2D89B7C-7520-4208-B3DC-20B3DBF7D29C}"/>
              </a:ext>
            </a:extLst>
          </p:cNvPr>
          <p:cNvCxnSpPr>
            <a:cxnSpLocks/>
          </p:cNvCxnSpPr>
          <p:nvPr/>
        </p:nvCxnSpPr>
        <p:spPr bwMode="auto">
          <a:xfrm>
            <a:off x="5543624" y="1763699"/>
            <a:ext cx="825353" cy="1329234"/>
          </a:xfrm>
          <a:prstGeom prst="straightConnector1">
            <a:avLst/>
          </a:prstGeom>
          <a:noFill/>
          <a:ln w="12700" cap="flat" cmpd="sng" algn="ctr">
            <a:solidFill>
              <a:schemeClr val="tx1"/>
            </a:solidFill>
            <a:prstDash val="solid"/>
            <a:round/>
            <a:headEnd type="none" w="sm" len="sm"/>
            <a:tailEnd type="triangle" w="lg" len="lg"/>
          </a:ln>
          <a:effectLst/>
        </p:spPr>
      </p:cxnSp>
      <p:cxnSp>
        <p:nvCxnSpPr>
          <p:cNvPr id="12" name="Straight Arrow Connector 11">
            <a:extLst>
              <a:ext uri="{FF2B5EF4-FFF2-40B4-BE49-F238E27FC236}">
                <a16:creationId xmlns:a16="http://schemas.microsoft.com/office/drawing/2014/main" id="{0632926E-9FF7-478D-9D6E-739BF111C7E2}"/>
              </a:ext>
            </a:extLst>
          </p:cNvPr>
          <p:cNvCxnSpPr>
            <a:cxnSpLocks/>
          </p:cNvCxnSpPr>
          <p:nvPr/>
        </p:nvCxnSpPr>
        <p:spPr bwMode="auto">
          <a:xfrm flipH="1">
            <a:off x="6731877" y="1817912"/>
            <a:ext cx="825354" cy="1200329"/>
          </a:xfrm>
          <a:prstGeom prst="straightConnector1">
            <a:avLst/>
          </a:prstGeom>
          <a:noFill/>
          <a:ln w="12700" cap="flat" cmpd="sng" algn="ctr">
            <a:solidFill>
              <a:schemeClr val="tx1"/>
            </a:solidFill>
            <a:prstDash val="solid"/>
            <a:round/>
            <a:headEnd type="none" w="sm" len="sm"/>
            <a:tailEnd type="triangle" w="lg" len="lg"/>
          </a:ln>
          <a:effectLst/>
        </p:spPr>
      </p:cxnSp>
      <p:cxnSp>
        <p:nvCxnSpPr>
          <p:cNvPr id="17" name="Straight Arrow Connector 16">
            <a:extLst>
              <a:ext uri="{FF2B5EF4-FFF2-40B4-BE49-F238E27FC236}">
                <a16:creationId xmlns:a16="http://schemas.microsoft.com/office/drawing/2014/main" id="{16927972-77C8-4839-B602-C0173930F555}"/>
              </a:ext>
            </a:extLst>
          </p:cNvPr>
          <p:cNvCxnSpPr>
            <a:cxnSpLocks/>
          </p:cNvCxnSpPr>
          <p:nvPr/>
        </p:nvCxnSpPr>
        <p:spPr bwMode="auto">
          <a:xfrm>
            <a:off x="1664429" y="1794966"/>
            <a:ext cx="4583971" cy="1329234"/>
          </a:xfrm>
          <a:prstGeom prst="straightConnector1">
            <a:avLst/>
          </a:prstGeom>
          <a:noFill/>
          <a:ln w="12700" cap="flat" cmpd="sng" algn="ctr">
            <a:solidFill>
              <a:schemeClr val="tx1"/>
            </a:solidFill>
            <a:prstDash val="solid"/>
            <a:round/>
            <a:headEnd type="none" w="sm" len="sm"/>
            <a:tailEnd type="triangle" w="lg" len="lg"/>
          </a:ln>
          <a:effectLst/>
        </p:spPr>
      </p:cxnSp>
      <p:cxnSp>
        <p:nvCxnSpPr>
          <p:cNvPr id="20" name="Straight Arrow Connector 19">
            <a:extLst>
              <a:ext uri="{FF2B5EF4-FFF2-40B4-BE49-F238E27FC236}">
                <a16:creationId xmlns:a16="http://schemas.microsoft.com/office/drawing/2014/main" id="{0124B10B-5453-41C1-9FCA-E55035A7C008}"/>
              </a:ext>
            </a:extLst>
          </p:cNvPr>
          <p:cNvCxnSpPr>
            <a:cxnSpLocks/>
          </p:cNvCxnSpPr>
          <p:nvPr/>
        </p:nvCxnSpPr>
        <p:spPr bwMode="auto">
          <a:xfrm flipH="1">
            <a:off x="6897706" y="1892604"/>
            <a:ext cx="4583976" cy="1231596"/>
          </a:xfrm>
          <a:prstGeom prst="straightConnector1">
            <a:avLst/>
          </a:prstGeom>
          <a:noFill/>
          <a:ln w="12700" cap="flat" cmpd="sng" algn="ctr">
            <a:solidFill>
              <a:schemeClr val="tx1"/>
            </a:solidFill>
            <a:prstDash val="solid"/>
            <a:round/>
            <a:headEnd type="none" w="sm" len="sm"/>
            <a:tailEnd type="triangle" w="lg" len="lg"/>
          </a:ln>
          <a:effectLst/>
        </p:spPr>
      </p:cxnSp>
      <p:sp>
        <p:nvSpPr>
          <p:cNvPr id="32" name="Rectangle: Rounded Corners 31">
            <a:extLst>
              <a:ext uri="{FF2B5EF4-FFF2-40B4-BE49-F238E27FC236}">
                <a16:creationId xmlns:a16="http://schemas.microsoft.com/office/drawing/2014/main" id="{FE2B538B-E2B8-4B5A-9712-60188B8F0F30}"/>
              </a:ext>
            </a:extLst>
          </p:cNvPr>
          <p:cNvSpPr/>
          <p:nvPr/>
        </p:nvSpPr>
        <p:spPr bwMode="auto">
          <a:xfrm>
            <a:off x="1261678" y="781108"/>
            <a:ext cx="2776922" cy="1111496"/>
          </a:xfrm>
          <a:prstGeom prst="roundRect">
            <a:avLst/>
          </a:prstGeom>
          <a:noFill/>
          <a:ln w="38100" cap="flat" cmpd="sng" algn="ctr">
            <a:solidFill>
              <a:schemeClr val="accent5">
                <a:lumMod val="50000"/>
              </a:schemeClr>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33" name="Rectangle: Rounded Corners 32">
            <a:extLst>
              <a:ext uri="{FF2B5EF4-FFF2-40B4-BE49-F238E27FC236}">
                <a16:creationId xmlns:a16="http://schemas.microsoft.com/office/drawing/2014/main" id="{6C902489-E14E-46BB-96DB-ED00DEF90B31}"/>
              </a:ext>
            </a:extLst>
          </p:cNvPr>
          <p:cNvSpPr/>
          <p:nvPr/>
        </p:nvSpPr>
        <p:spPr bwMode="auto">
          <a:xfrm>
            <a:off x="4120785" y="781108"/>
            <a:ext cx="2776921" cy="1111496"/>
          </a:xfrm>
          <a:prstGeom prst="roundRect">
            <a:avLst/>
          </a:prstGeom>
          <a:noFill/>
          <a:ln w="38100" cap="flat" cmpd="sng" algn="ctr">
            <a:solidFill>
              <a:schemeClr val="accent5">
                <a:lumMod val="50000"/>
              </a:schemeClr>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34" name="Rectangle: Rounded Corners 33">
            <a:extLst>
              <a:ext uri="{FF2B5EF4-FFF2-40B4-BE49-F238E27FC236}">
                <a16:creationId xmlns:a16="http://schemas.microsoft.com/office/drawing/2014/main" id="{7D276F64-E915-4FB6-BEB2-4F2F874C2571}"/>
              </a:ext>
            </a:extLst>
          </p:cNvPr>
          <p:cNvSpPr/>
          <p:nvPr/>
        </p:nvSpPr>
        <p:spPr bwMode="auto">
          <a:xfrm>
            <a:off x="7022371" y="781108"/>
            <a:ext cx="1969230" cy="1111496"/>
          </a:xfrm>
          <a:prstGeom prst="roundRect">
            <a:avLst/>
          </a:prstGeom>
          <a:noFill/>
          <a:ln w="38100" cap="flat" cmpd="sng" algn="ctr">
            <a:solidFill>
              <a:schemeClr val="accent5">
                <a:lumMod val="50000"/>
              </a:schemeClr>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35" name="Rectangle: Rounded Corners 34">
            <a:extLst>
              <a:ext uri="{FF2B5EF4-FFF2-40B4-BE49-F238E27FC236}">
                <a16:creationId xmlns:a16="http://schemas.microsoft.com/office/drawing/2014/main" id="{A4D72AFA-4DBC-44F2-967D-ABCE2751E508}"/>
              </a:ext>
            </a:extLst>
          </p:cNvPr>
          <p:cNvSpPr/>
          <p:nvPr/>
        </p:nvSpPr>
        <p:spPr bwMode="auto">
          <a:xfrm>
            <a:off x="9061813" y="781108"/>
            <a:ext cx="2977785" cy="1111496"/>
          </a:xfrm>
          <a:prstGeom prst="roundRect">
            <a:avLst/>
          </a:prstGeom>
          <a:noFill/>
          <a:ln w="38100" cap="flat" cmpd="sng" algn="ctr">
            <a:solidFill>
              <a:schemeClr val="accent5">
                <a:lumMod val="50000"/>
              </a:schemeClr>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923330"/>
          </a:xfrm>
          <a:prstGeom prst="rect">
            <a:avLst/>
          </a:prstGeom>
          <a:noFill/>
        </p:spPr>
        <p:txBody>
          <a:bodyPr lIns="91440" tIns="45720" rIns="91440" bIns="45720" rtlCol="0">
            <a:spAutoFit/>
          </a:bodyPr>
          <a:lstStyle/>
          <a:p>
            <a:br>
              <a:rPr dirty="0"/>
            </a:br>
            <a:r>
              <a:rPr lang="en-US" sz="3600" b="1" dirty="0">
                <a:solidFill>
                  <a:srgbClr val="205564">
                    <a:alpha val="100000"/>
                  </a:srgbClr>
                </a:solidFill>
                <a:latin typeface="Cambria"/>
              </a:rPr>
              <a:t>Simulations with existing products</a:t>
            </a:r>
            <a:r>
              <a:rPr lang="en-US" sz="1000" b="1" dirty="0">
                <a:solidFill>
                  <a:srgbClr val="000000">
                    <a:alpha val="100000"/>
                  </a:srgbClr>
                </a:solidFill>
                <a:latin typeface="Calibri"/>
              </a:rPr>
              <a:t> </a:t>
            </a:r>
          </a:p>
        </p:txBody>
      </p:sp>
      <p:cxnSp>
        <p:nvCxnSpPr>
          <p:cNvPr id="2" name="Straight Connector 1"/>
          <p:cNvCxnSpPr/>
          <p:nvPr/>
        </p:nvCxnSpPr>
        <p:spPr>
          <a:xfrm>
            <a:off x="2143125" y="3810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215313"/>
          <a:chOff x="619125" y="0"/>
          <a:chExt cx="8382000" cy="8215313"/>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Existing products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327627271"/>
              </p:ext>
            </p:extLst>
          </p:nvPr>
        </p:nvGraphicFramePr>
        <p:xfrm>
          <a:off x="771525" y="1483522"/>
          <a:ext cx="10658475" cy="2043110"/>
        </p:xfrm>
        <a:graphic>
          <a:graphicData uri="http://schemas.openxmlformats.org/drawingml/2006/table">
            <a:tbl>
              <a:tblPr firstRow="1" bandRow="1"/>
              <a:tblGrid>
                <a:gridCol w="2131695">
                  <a:extLst>
                    <a:ext uri="{9D8B030D-6E8A-4147-A177-3AD203B41FA5}">
                      <a16:colId xmlns:a16="http://schemas.microsoft.com/office/drawing/2014/main" val="20000"/>
                    </a:ext>
                  </a:extLst>
                </a:gridCol>
                <a:gridCol w="2131695">
                  <a:extLst>
                    <a:ext uri="{9D8B030D-6E8A-4147-A177-3AD203B41FA5}">
                      <a16:colId xmlns:a16="http://schemas.microsoft.com/office/drawing/2014/main" val="20001"/>
                    </a:ext>
                  </a:extLst>
                </a:gridCol>
                <a:gridCol w="2131695">
                  <a:extLst>
                    <a:ext uri="{9D8B030D-6E8A-4147-A177-3AD203B41FA5}">
                      <a16:colId xmlns:a16="http://schemas.microsoft.com/office/drawing/2014/main" val="20002"/>
                    </a:ext>
                  </a:extLst>
                </a:gridCol>
                <a:gridCol w="2131695">
                  <a:extLst>
                    <a:ext uri="{9D8B030D-6E8A-4147-A177-3AD203B41FA5}">
                      <a16:colId xmlns:a16="http://schemas.microsoft.com/office/drawing/2014/main" val="20003"/>
                    </a:ext>
                  </a:extLst>
                </a:gridCol>
                <a:gridCol w="2131695">
                  <a:extLst>
                    <a:ext uri="{9D8B030D-6E8A-4147-A177-3AD203B41FA5}">
                      <a16:colId xmlns:a16="http://schemas.microsoft.com/office/drawing/2014/main" val="20004"/>
                    </a:ext>
                  </a:extLst>
                </a:gridCol>
              </a:tblGrid>
              <a:tr h="817244">
                <a:tc>
                  <a:txBody>
                    <a:bodyPr/>
                    <a:lstStyle/>
                    <a:p>
                      <a:pPr marL="19050" marR="19050" lvl="0" indent="0" algn="l" fontAlgn="ctr">
                        <a:lnSpc>
                          <a:spcPct val="100000"/>
                        </a:lnSpc>
                      </a:pPr>
                      <a:endParaRPr sz="28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Location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b="1" u="none" spc="0">
                          <a:solidFill>
                            <a:srgbClr val="000000">
                              <a:alpha val="100000"/>
                            </a:srgbClr>
                          </a:solidFill>
                          <a:latin typeface="Calibri"/>
                        </a:rPr>
                        <a:t>Office supplies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587394">
                <a:tc>
                  <a:txBody>
                    <a:bodyPr/>
                    <a:lstStyle/>
                    <a:p>
                      <a:pPr marL="19050" marR="19050" lvl="0" indent="0" algn="l" fontAlgn="ctr">
                        <a:lnSpc>
                          <a:spcPct val="100000"/>
                        </a:lnSpc>
                      </a:pPr>
                      <a:r>
                        <a:rPr lang="en-US" sz="1600" b="1" u="none" spc="0">
                          <a:solidFill>
                            <a:srgbClr val="000000">
                              <a:alpha val="100000"/>
                            </a:srgbClr>
                          </a:solidFill>
                          <a:latin typeface="Calibri"/>
                        </a:rPr>
                        <a:t>Office Equipment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Within 2 to 5 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Large 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Office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Software and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638472">
                <a:tc>
                  <a:txBody>
                    <a:bodyPr/>
                    <a:lstStyle/>
                    <a:p>
                      <a:pPr marL="19050" marR="19050" lvl="0" indent="0" algn="l" fontAlgn="ctr">
                        <a:lnSpc>
                          <a:spcPct val="100000"/>
                        </a:lnSpc>
                      </a:pPr>
                      <a:r>
                        <a:rPr lang="en-US" sz="1600" b="1" u="none" spc="0">
                          <a:solidFill>
                            <a:srgbClr val="000000">
                              <a:alpha val="100000"/>
                            </a:srgbClr>
                          </a:solidFill>
                          <a:latin typeface="Calibri"/>
                        </a:rPr>
                        <a:t>Department Store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Within 2 to 5 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600" u="none" spc="0">
                          <a:solidFill>
                            <a:srgbClr val="000000">
                              <a:alpha val="100000"/>
                            </a:srgbClr>
                          </a:solidFill>
                          <a:latin typeface="Calibri"/>
                        </a:rPr>
                        <a:t>Limited 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a:solidFill>
                            <a:srgbClr val="000000">
                              <a:alpha val="100000"/>
                            </a:srgbClr>
                          </a:solidFill>
                          <a:latin typeface="Calibri"/>
                        </a:rPr>
                        <a:t>No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1800" u="none" spc="0" dirty="0">
                          <a:solidFill>
                            <a:srgbClr val="000000">
                              <a:alpha val="100000"/>
                            </a:srgbClr>
                          </a:solidFill>
                          <a:latin typeface="Calibri"/>
                        </a:rPr>
                        <a:t>Software only</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bl>
          </a:graphicData>
        </a:graphic>
      </p:graphicFrame>
      <p:sp>
        <p:nvSpPr>
          <p:cNvPr id="5" name="TextBox 4"/>
          <p:cNvSpPr txBox="1"/>
          <p:nvPr/>
        </p:nvSpPr>
        <p:spPr>
          <a:xfrm>
            <a:off x="609600" y="5029200"/>
            <a:ext cx="7620000" cy="400110"/>
          </a:xfrm>
          <a:prstGeom prst="rect">
            <a:avLst/>
          </a:prstGeom>
          <a:noFill/>
        </p:spPr>
        <p:txBody>
          <a:bodyPr lIns="91440" tIns="45720" rIns="91440" bIns="45720" rtlCol="0">
            <a:spAutoFit/>
          </a:bodyPr>
          <a:lstStyle/>
          <a:p>
            <a:r>
              <a:rPr lang="en-US" sz="2000" b="1" dirty="0">
                <a:solidFill>
                  <a:srgbClr val="000000">
                    <a:alpha val="100000"/>
                  </a:srgbClr>
                </a:solidFill>
                <a:latin typeface="Calibri"/>
              </a:rPr>
              <a:t>Characteristics of products already in the marketplace.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277225"/>
          <a:chOff x="619125" y="0"/>
          <a:chExt cx="8382000" cy="8277225"/>
        </a:xfrm>
      </p:grpSpPr>
      <p:sp>
        <p:nvSpPr>
          <p:cNvPr id="5" name="TextBox 4"/>
          <p:cNvSpPr txBox="1"/>
          <p:nvPr/>
        </p:nvSpPr>
        <p:spPr>
          <a:xfrm>
            <a:off x="1066800" y="1"/>
            <a:ext cx="103632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mn-lt"/>
              </a:rPr>
              <a:t>Predicted market shares with different Decision Rules </a:t>
            </a:r>
            <a:r>
              <a:rPr lang="en-US" sz="1000" b="1" dirty="0">
                <a:solidFill>
                  <a:srgbClr val="000000">
                    <a:alpha val="100000"/>
                  </a:srgbClr>
                </a:solidFill>
                <a:latin typeface="+mn-lt"/>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880846614"/>
              </p:ext>
            </p:extLst>
          </p:nvPr>
        </p:nvGraphicFramePr>
        <p:xfrm>
          <a:off x="217714" y="5168979"/>
          <a:ext cx="6019800" cy="990600"/>
        </p:xfrm>
        <a:graphic>
          <a:graphicData uri="http://schemas.openxmlformats.org/drawingml/2006/table">
            <a:tbl>
              <a:tblPr firstRow="1" bandRow="1"/>
              <a:tblGrid>
                <a:gridCol w="2006600">
                  <a:extLst>
                    <a:ext uri="{9D8B030D-6E8A-4147-A177-3AD203B41FA5}">
                      <a16:colId xmlns:a16="http://schemas.microsoft.com/office/drawing/2014/main" val="20000"/>
                    </a:ext>
                  </a:extLst>
                </a:gridCol>
                <a:gridCol w="2006600">
                  <a:extLst>
                    <a:ext uri="{9D8B030D-6E8A-4147-A177-3AD203B41FA5}">
                      <a16:colId xmlns:a16="http://schemas.microsoft.com/office/drawing/2014/main" val="20001"/>
                    </a:ext>
                  </a:extLst>
                </a:gridCol>
                <a:gridCol w="2006600">
                  <a:extLst>
                    <a:ext uri="{9D8B030D-6E8A-4147-A177-3AD203B41FA5}">
                      <a16:colId xmlns:a16="http://schemas.microsoft.com/office/drawing/2014/main" val="20002"/>
                    </a:ext>
                  </a:extLst>
                </a:gridCol>
              </a:tblGrid>
              <a:tr h="123825">
                <a:tc>
                  <a:txBody>
                    <a:bodyPr/>
                    <a:lstStyle/>
                    <a:p>
                      <a:pPr marL="19050" marR="19050" lvl="0" indent="0" algn="l" fontAlgn="ctr">
                        <a:lnSpc>
                          <a:spcPct val="100000"/>
                        </a:lnSpc>
                      </a:pPr>
                      <a:endParaRPr sz="3600" dirty="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a:solidFill>
                            <a:srgbClr val="000000">
                              <a:alpha val="100000"/>
                            </a:srgbClr>
                          </a:solidFill>
                          <a:latin typeface="Calibri"/>
                        </a:rPr>
                        <a:t>Office Equipment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a:solidFill>
                            <a:srgbClr val="000000">
                              <a:alpha val="100000"/>
                            </a:srgbClr>
                          </a:solidFill>
                          <a:latin typeface="Calibri"/>
                        </a:rPr>
                        <a:t>Department Store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123825">
                <a:tc>
                  <a:txBody>
                    <a:bodyPr/>
                    <a:lstStyle/>
                    <a:p>
                      <a:pPr marL="19050" marR="19050" lvl="0" indent="0" algn="l" fontAlgn="ctr">
                        <a:lnSpc>
                          <a:spcPct val="100000"/>
                        </a:lnSpc>
                      </a:pPr>
                      <a:r>
                        <a:rPr lang="en-US" sz="2400" b="1" u="none" spc="0">
                          <a:solidFill>
                            <a:srgbClr val="000000">
                              <a:alpha val="100000"/>
                            </a:srgbClr>
                          </a:solidFill>
                          <a:latin typeface="Calibri"/>
                        </a:rPr>
                        <a:t>Predicted</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78.8%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21.2%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A65D0450-AC0F-4EF5-A596-C3E8AD799F7E}"/>
              </a:ext>
            </a:extLst>
          </p:cNvPr>
          <p:cNvSpPr txBox="1"/>
          <p:nvPr/>
        </p:nvSpPr>
        <p:spPr>
          <a:xfrm>
            <a:off x="457200" y="3353335"/>
            <a:ext cx="6934200" cy="1384995"/>
          </a:xfrm>
          <a:prstGeom prst="rect">
            <a:avLst/>
          </a:prstGeom>
          <a:noFill/>
        </p:spPr>
        <p:txBody>
          <a:bodyPr wrap="square">
            <a:spAutoFit/>
          </a:bodyPr>
          <a:lstStyle/>
          <a:p>
            <a:pPr>
              <a:buClr>
                <a:srgbClr val="000000">
                  <a:alpha val="100000"/>
                </a:srgbClr>
              </a:buClr>
            </a:pPr>
            <a:r>
              <a:rPr lang="en-US" sz="2400" dirty="0">
                <a:solidFill>
                  <a:srgbClr val="000000">
                    <a:alpha val="100000"/>
                  </a:srgbClr>
                </a:solidFill>
                <a:latin typeface="Calibri"/>
              </a:rPr>
              <a:t>The </a:t>
            </a:r>
            <a:r>
              <a:rPr lang="en-US" sz="2800" b="1" dirty="0">
                <a:solidFill>
                  <a:srgbClr val="C00000"/>
                </a:solidFill>
                <a:latin typeface="Calibri"/>
              </a:rPr>
              <a:t>decision rule </a:t>
            </a:r>
            <a:r>
              <a:rPr lang="en-US" sz="2400" dirty="0">
                <a:solidFill>
                  <a:srgbClr val="000000">
                    <a:alpha val="100000"/>
                  </a:srgbClr>
                </a:solidFill>
                <a:latin typeface="Calibri"/>
              </a:rPr>
              <a:t>applied to </a:t>
            </a:r>
          </a:p>
          <a:p>
            <a:pPr>
              <a:buClr>
                <a:srgbClr val="000000">
                  <a:alpha val="100000"/>
                </a:srgbClr>
              </a:buClr>
            </a:pPr>
            <a:r>
              <a:rPr lang="en-US" sz="2400" dirty="0">
                <a:solidFill>
                  <a:srgbClr val="000000">
                    <a:alpha val="100000"/>
                  </a:srgbClr>
                </a:solidFill>
                <a:latin typeface="Calibri"/>
              </a:rPr>
              <a:t>predict </a:t>
            </a:r>
            <a:r>
              <a:rPr lang="en-US" sz="2800" b="1" dirty="0">
                <a:solidFill>
                  <a:srgbClr val="FF0000"/>
                </a:solidFill>
                <a:latin typeface="Calibri"/>
              </a:rPr>
              <a:t>market shares </a:t>
            </a:r>
            <a:r>
              <a:rPr lang="en-US" sz="2400" dirty="0">
                <a:solidFill>
                  <a:srgbClr val="000000">
                    <a:alpha val="100000"/>
                  </a:srgbClr>
                </a:solidFill>
                <a:latin typeface="Calibri"/>
              </a:rPr>
              <a:t>is the </a:t>
            </a:r>
          </a:p>
          <a:p>
            <a:pPr>
              <a:buClr>
                <a:srgbClr val="000000">
                  <a:alpha val="100000"/>
                </a:srgbClr>
              </a:buClr>
            </a:pPr>
            <a:r>
              <a:rPr lang="en-US" sz="2800" b="1" dirty="0">
                <a:solidFill>
                  <a:srgbClr val="FF0000"/>
                </a:solidFill>
                <a:latin typeface="Calibri"/>
              </a:rPr>
              <a:t>share-of-preference rule.</a:t>
            </a:r>
            <a:endParaRPr lang="en-US" sz="2400" b="1" dirty="0">
              <a:solidFill>
                <a:srgbClr val="FF0000"/>
              </a:solidFill>
              <a:latin typeface="Calibri"/>
            </a:endParaRPr>
          </a:p>
        </p:txBody>
      </p:sp>
      <p:pic>
        <p:nvPicPr>
          <p:cNvPr id="8" name="Picture 7">
            <a:extLst>
              <a:ext uri="{FF2B5EF4-FFF2-40B4-BE49-F238E27FC236}">
                <a16:creationId xmlns:a16="http://schemas.microsoft.com/office/drawing/2014/main" id="{54D1F6F7-06A4-40FB-B4C1-64D3BAAEAF1E}"/>
              </a:ext>
            </a:extLst>
          </p:cNvPr>
          <p:cNvPicPr>
            <a:picLocks noChangeAspect="1"/>
          </p:cNvPicPr>
          <p:nvPr/>
        </p:nvPicPr>
        <p:blipFill>
          <a:blip r:embed="rId2"/>
          <a:stretch>
            <a:fillRect/>
          </a:stretch>
        </p:blipFill>
        <p:spPr>
          <a:xfrm>
            <a:off x="2514600" y="978572"/>
            <a:ext cx="9231788" cy="1993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ADB5-CE77-493A-ACD0-56C20DCC7A3B}"/>
              </a:ext>
            </a:extLst>
          </p:cNvPr>
          <p:cNvSpPr>
            <a:spLocks noGrp="1"/>
          </p:cNvSpPr>
          <p:nvPr>
            <p:ph type="title"/>
          </p:nvPr>
        </p:nvSpPr>
        <p:spPr/>
        <p:txBody>
          <a:bodyPr/>
          <a:lstStyle/>
          <a:p>
            <a:r>
              <a:rPr lang="en-US" sz="3200" dirty="0">
                <a:latin typeface="+mn-lt"/>
              </a:rPr>
              <a:t>Decision Rule to Be Used in the Analysis</a:t>
            </a:r>
          </a:p>
        </p:txBody>
      </p:sp>
      <p:sp>
        <p:nvSpPr>
          <p:cNvPr id="3" name="Content Placeholder 2">
            <a:extLst>
              <a:ext uri="{FF2B5EF4-FFF2-40B4-BE49-F238E27FC236}">
                <a16:creationId xmlns:a16="http://schemas.microsoft.com/office/drawing/2014/main" id="{256DBACB-2511-4A6E-A235-45CDF770735D}"/>
              </a:ext>
            </a:extLst>
          </p:cNvPr>
          <p:cNvSpPr>
            <a:spLocks noGrp="1"/>
          </p:cNvSpPr>
          <p:nvPr>
            <p:ph idx="1"/>
          </p:nvPr>
        </p:nvSpPr>
        <p:spPr>
          <a:xfrm>
            <a:off x="0" y="533400"/>
            <a:ext cx="12192000" cy="6324600"/>
          </a:xfrm>
          <a:solidFill>
            <a:schemeClr val="bg1"/>
          </a:solidFill>
        </p:spPr>
        <p:txBody>
          <a:bodyPr/>
          <a:lstStyle/>
          <a:p>
            <a:pPr marL="342900" indent="-342900" algn="l">
              <a:buFont typeface="+mj-lt"/>
              <a:buAutoNum type="arabicPeriod"/>
            </a:pPr>
            <a:r>
              <a:rPr lang="en-US" sz="2400" i="0" u="none" strike="noStrike" baseline="0" dirty="0">
                <a:latin typeface="OpenSans-Light"/>
              </a:rPr>
              <a:t>First choice rule</a:t>
            </a:r>
            <a:r>
              <a:rPr lang="en-US" sz="2400" b="0" i="0" u="none" strike="noStrike" baseline="0" dirty="0">
                <a:latin typeface="OpenSans-Light"/>
              </a:rPr>
              <a:t>: </a:t>
            </a:r>
            <a:r>
              <a:rPr lang="en-US" sz="2200" b="0" i="0" u="none" strike="noStrike" baseline="0" dirty="0">
                <a:latin typeface="OpenSans-Light"/>
              </a:rPr>
              <a:t>Each respondent selects the product that provides the highest utility among competing products and a specific new product concept being evaluated. If customers buy products in the product category infrequently and/or are highly involved in the purchase decision (e.g., house, car, expensive computer), the maximum utility rule is the preferred option.</a:t>
            </a:r>
          </a:p>
          <a:p>
            <a:pPr marL="342900" indent="-342900" algn="l">
              <a:buFont typeface="+mj-lt"/>
              <a:buAutoNum type="arabicPeriod"/>
            </a:pPr>
            <a:r>
              <a:rPr lang="en-US" sz="2400" i="0" u="none" strike="noStrike" baseline="0" dirty="0">
                <a:latin typeface="OpenSans-Light"/>
              </a:rPr>
              <a:t>Share of preference rule</a:t>
            </a:r>
            <a:r>
              <a:rPr lang="en-US" sz="2400" b="0" i="0" u="none" strike="noStrike" baseline="0" dirty="0">
                <a:latin typeface="OpenSans-Light"/>
              </a:rPr>
              <a:t>: </a:t>
            </a:r>
            <a:r>
              <a:rPr lang="en-US" sz="2200" b="0" i="0" u="none" strike="noStrike" baseline="0" dirty="0">
                <a:latin typeface="OpenSans-Light"/>
              </a:rPr>
              <a:t>Each respondent’s share of purchases of a particular product is a function of his or her preference for that product, compared with the total preference for all products in the competitive set. This analysis option is most suitable for products that customers buy frequently and/or for which they are less involved in the purchase decision (e.g., beer, toothpaste, restaurant).</a:t>
            </a:r>
          </a:p>
          <a:p>
            <a:pPr marL="342900" indent="-342900" algn="l">
              <a:buFont typeface="+mj-lt"/>
              <a:buAutoNum type="arabicPeriod"/>
            </a:pPr>
            <a:r>
              <a:rPr lang="en-US" sz="2400" i="0" u="none" strike="noStrike" baseline="0" dirty="0">
                <a:latin typeface="OpenSans-Light"/>
              </a:rPr>
              <a:t>Logit choice rule</a:t>
            </a:r>
            <a:r>
              <a:rPr lang="en-US" sz="2400" b="0" i="0" u="none" strike="noStrike" baseline="0" dirty="0">
                <a:latin typeface="OpenSans-Light"/>
              </a:rPr>
              <a:t>: The share of each product for each respondent is a function of the </a:t>
            </a:r>
            <a:r>
              <a:rPr lang="en-US" sz="2400" i="0" u="none" strike="noStrike" baseline="0" dirty="0">
                <a:latin typeface="OpenSans-Light"/>
              </a:rPr>
              <a:t>weighted utility for that product</a:t>
            </a:r>
            <a:r>
              <a:rPr lang="en-US" sz="2400" b="0" i="0" u="none" strike="noStrike" baseline="0" dirty="0">
                <a:latin typeface="OpenSans-Light"/>
              </a:rPr>
              <a:t>, compared with the total weighed utility for all products in the competitive set. The weighting uses an exponential function. This analysis option provides an alternative to the share of utility model. </a:t>
            </a:r>
            <a:r>
              <a:rPr lang="en-US" sz="2400" i="0" u="none" strike="noStrike" baseline="0" dirty="0">
                <a:latin typeface="OpenSans-Light"/>
              </a:rPr>
              <a:t>The Logit choice rule is only available when current market shares is  selected.</a:t>
            </a:r>
          </a:p>
          <a:p>
            <a:pPr marL="342900" indent="-342900" algn="l">
              <a:buFont typeface="+mj-lt"/>
              <a:buAutoNum type="arabicPeriod"/>
            </a:pPr>
            <a:r>
              <a:rPr lang="en-US" sz="2400" i="0" u="none" strike="noStrike" baseline="0" dirty="0">
                <a:latin typeface="OpenSans-Light"/>
              </a:rPr>
              <a:t>Alpha rule</a:t>
            </a:r>
            <a:r>
              <a:rPr lang="en-US" sz="2400" b="0" i="0" u="none" strike="noStrike" baseline="0" dirty="0">
                <a:latin typeface="OpenSans-Light"/>
              </a:rPr>
              <a:t>: </a:t>
            </a:r>
            <a:r>
              <a:rPr lang="en-US" sz="2200" b="0" i="0" u="none" strike="noStrike" baseline="0" dirty="0">
                <a:latin typeface="OpenSans-Light"/>
              </a:rPr>
              <a:t>A weighted combination of the maximum utility rule and the share of utility rule, this method chooses a weight (alpha) that ensures the market shares computed in the simulation are as close as possible to the actual market shares of the existing products in the market. This option is available only if you provide information about the market shares of existing products in the segment to which you are targeting the new product. </a:t>
            </a:r>
            <a:r>
              <a:rPr lang="en-US" sz="2200" i="0" u="none" strike="noStrike" baseline="0" dirty="0">
                <a:latin typeface="OpenSans-Light"/>
              </a:rPr>
              <a:t>The Alpha rule is only available when current market shares is selected</a:t>
            </a:r>
            <a:r>
              <a:rPr lang="en-US" sz="2200" b="0" i="0" u="none" strike="noStrike" baseline="0" dirty="0">
                <a:latin typeface="OpenSans-Light"/>
              </a:rPr>
              <a:t>.</a:t>
            </a:r>
            <a:endParaRPr lang="en-US" sz="2200" dirty="0"/>
          </a:p>
        </p:txBody>
      </p:sp>
    </p:spTree>
    <p:extLst>
      <p:ext uri="{BB962C8B-B14F-4D97-AF65-F5344CB8AC3E}">
        <p14:creationId xmlns:p14="http://schemas.microsoft.com/office/powerpoint/2010/main" val="1520441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Predicted market shares</a:t>
            </a:r>
            <a:r>
              <a:rPr lang="en-US" sz="1000" dirty="0">
                <a:solidFill>
                  <a:srgbClr val="000000">
                    <a:alpha val="100000"/>
                  </a:srgbClr>
                </a:solidFill>
                <a:latin typeface="Calibri"/>
              </a:rPr>
              <a:t> </a:t>
            </a:r>
          </a:p>
        </p:txBody>
      </p:sp>
      <p:cxnSp>
        <p:nvCxnSpPr>
          <p:cNvPr id="2" name="Straight Connector 1"/>
          <p:cNvCxnSpPr/>
          <p:nvPr/>
        </p:nvCxnSpPr>
        <p:spPr>
          <a:xfrm>
            <a:off x="2190750" y="762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redicted market shares" descr="Predicted market shares"/>
          <p:cNvPicPr>
            <a:picLocks noChangeAspect="1"/>
          </p:cNvPicPr>
          <p:nvPr/>
        </p:nvPicPr>
        <p:blipFill>
          <a:blip r:embed="rId2"/>
          <a:stretch>
            <a:fillRect/>
          </a:stretch>
        </p:blipFill>
        <p:spPr>
          <a:xfrm>
            <a:off x="2095500" y="952500"/>
            <a:ext cx="8001000" cy="5715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100888"/>
          <a:chOff x="619125" y="0"/>
          <a:chExt cx="8382000" cy="7100888"/>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Detailed predictions (excerpt)</a:t>
            </a:r>
            <a:r>
              <a:rPr lang="en-US" sz="1000" dirty="0">
                <a:solidFill>
                  <a:srgbClr val="000000">
                    <a:alpha val="100000"/>
                  </a:srgbClr>
                </a:solidFill>
                <a:latin typeface="Calibri"/>
              </a:rPr>
              <a:t> </a:t>
            </a:r>
          </a:p>
        </p:txBody>
      </p:sp>
      <p:cxnSp>
        <p:nvCxnSpPr>
          <p:cNvPr id="2" name="Straight Connector 1"/>
          <p:cNvCxnSpPr/>
          <p:nvPr/>
        </p:nvCxnSpPr>
        <p:spPr>
          <a:xfrm>
            <a:off x="2190750" y="762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3930575905"/>
              </p:ext>
            </p:extLst>
          </p:nvPr>
        </p:nvGraphicFramePr>
        <p:xfrm>
          <a:off x="609600" y="1385888"/>
          <a:ext cx="11353800" cy="3954780"/>
        </p:xfrm>
        <a:graphic>
          <a:graphicData uri="http://schemas.openxmlformats.org/drawingml/2006/table">
            <a:tbl>
              <a:tblPr firstRow="1" bandRow="1"/>
              <a:tblGrid>
                <a:gridCol w="2270760">
                  <a:extLst>
                    <a:ext uri="{9D8B030D-6E8A-4147-A177-3AD203B41FA5}">
                      <a16:colId xmlns:a16="http://schemas.microsoft.com/office/drawing/2014/main" val="20000"/>
                    </a:ext>
                  </a:extLst>
                </a:gridCol>
                <a:gridCol w="2270760">
                  <a:extLst>
                    <a:ext uri="{9D8B030D-6E8A-4147-A177-3AD203B41FA5}">
                      <a16:colId xmlns:a16="http://schemas.microsoft.com/office/drawing/2014/main" val="20001"/>
                    </a:ext>
                  </a:extLst>
                </a:gridCol>
                <a:gridCol w="2270760">
                  <a:extLst>
                    <a:ext uri="{9D8B030D-6E8A-4147-A177-3AD203B41FA5}">
                      <a16:colId xmlns:a16="http://schemas.microsoft.com/office/drawing/2014/main" val="20002"/>
                    </a:ext>
                  </a:extLst>
                </a:gridCol>
                <a:gridCol w="2270760">
                  <a:extLst>
                    <a:ext uri="{9D8B030D-6E8A-4147-A177-3AD203B41FA5}">
                      <a16:colId xmlns:a16="http://schemas.microsoft.com/office/drawing/2014/main" val="20003"/>
                    </a:ext>
                  </a:extLst>
                </a:gridCol>
                <a:gridCol w="2270760">
                  <a:extLst>
                    <a:ext uri="{9D8B030D-6E8A-4147-A177-3AD203B41FA5}">
                      <a16:colId xmlns:a16="http://schemas.microsoft.com/office/drawing/2014/main" val="20004"/>
                    </a:ext>
                  </a:extLst>
                </a:gridCol>
              </a:tblGrid>
              <a:tr h="422072">
                <a:tc>
                  <a:txBody>
                    <a:bodyPr/>
                    <a:lstStyle/>
                    <a:p>
                      <a:pPr marL="19050" marR="19050" lvl="0" indent="0" algn="l" fontAlgn="ctr">
                        <a:lnSpc>
                          <a:spcPct val="100000"/>
                        </a:lnSpc>
                      </a:pPr>
                      <a:endParaRPr sz="32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Office Equipment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Department Store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Office Equipment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1800" b="1" u="none" spc="0">
                          <a:solidFill>
                            <a:srgbClr val="000000">
                              <a:alpha val="100000"/>
                            </a:srgbClr>
                          </a:solidFill>
                          <a:latin typeface="Calibri"/>
                        </a:rPr>
                        <a:t>Department Store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95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79.9%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20.1%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83.8%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16.2%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77.7%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22.3%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4</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34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69.2%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30.8%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5</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64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86.4%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13.6%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6</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56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77.3%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22.7%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7</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83.9%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16.1%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7"/>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8</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91.9%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8"/>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9</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84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74.9%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25.1%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9"/>
                  </a:ext>
                </a:extLst>
              </a:tr>
              <a:tr h="329744">
                <a:tc>
                  <a:txBody>
                    <a:bodyPr/>
                    <a:lstStyle/>
                    <a:p>
                      <a:pPr marL="19050" marR="19050" lvl="0" indent="0" algn="l" fontAlgn="ctr">
                        <a:lnSpc>
                          <a:spcPct val="100000"/>
                        </a:lnSpc>
                      </a:pPr>
                      <a:r>
                        <a:rPr lang="en-US" sz="2000" b="1" u="none" spc="0">
                          <a:solidFill>
                            <a:srgbClr val="000000">
                              <a:alpha val="100000"/>
                            </a:srgbClr>
                          </a:solidFill>
                          <a:latin typeface="Calibri"/>
                        </a:rPr>
                        <a:t>Respondent 10</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32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71.0%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dirty="0">
                          <a:solidFill>
                            <a:srgbClr val="000000">
                              <a:alpha val="100000"/>
                            </a:srgbClr>
                          </a:solidFill>
                          <a:latin typeface="Calibri"/>
                        </a:rPr>
                        <a:t>29.0%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1238250"/>
          </a:xfrm>
          <a:prstGeom prst="rect">
            <a:avLst/>
          </a:prstGeom>
          <a:noFill/>
        </p:spPr>
        <p:txBody>
          <a:bodyPr lIns="91440" tIns="45720" rIns="91440" bIns="45720" rtlCol="0">
            <a:spAutoFit/>
          </a:bodyPr>
          <a:lstStyle/>
          <a:p>
            <a:br>
              <a:rPr dirty="0"/>
            </a:br>
            <a:br>
              <a:rPr dirty="0"/>
            </a:br>
            <a:r>
              <a:rPr lang="en-US" sz="3600" b="1" dirty="0">
                <a:solidFill>
                  <a:srgbClr val="205564">
                    <a:alpha val="100000"/>
                  </a:srgbClr>
                </a:solidFill>
                <a:latin typeface="Cambria"/>
              </a:rPr>
              <a:t>Simulations with </a:t>
            </a:r>
            <a:r>
              <a:rPr lang="en-US" sz="3600" b="1" u="sng" dirty="0">
                <a:solidFill>
                  <a:srgbClr val="205564">
                    <a:alpha val="100000"/>
                  </a:srgbClr>
                </a:solidFill>
                <a:latin typeface="Cambria"/>
              </a:rPr>
              <a:t>optimal products</a:t>
            </a:r>
            <a:r>
              <a:rPr lang="en-US" sz="1000" b="1" u="sng"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Optimal products</a:t>
            </a:r>
            <a:r>
              <a:rPr lang="en-US" sz="1000" dirty="0">
                <a:solidFill>
                  <a:srgbClr val="000000">
                    <a:alpha val="100000"/>
                  </a:srgbClr>
                </a:solidFill>
                <a:latin typeface="Calibri"/>
              </a:rPr>
              <a:t> </a:t>
            </a:r>
          </a:p>
        </p:txBody>
      </p:sp>
      <p:sp>
        <p:nvSpPr>
          <p:cNvPr id="3" name="TextBox 2"/>
          <p:cNvSpPr txBox="1"/>
          <p:nvPr/>
        </p:nvSpPr>
        <p:spPr>
          <a:xfrm>
            <a:off x="419100" y="1143000"/>
            <a:ext cx="11353800" cy="4093428"/>
          </a:xfrm>
          <a:prstGeom prst="rect">
            <a:avLst/>
          </a:prstGeom>
          <a:noFill/>
        </p:spPr>
        <p:txBody>
          <a:bodyPr wrap="square" lIns="91440" tIns="45720" rIns="91440" bIns="45720" rtlCol="0">
            <a:spAutoFit/>
          </a:bodyPr>
          <a:lstStyle/>
          <a:p>
            <a:pPr marL="238125" indent="-238125">
              <a:buClr>
                <a:srgbClr val="000000">
                  <a:alpha val="100000"/>
                </a:srgbClr>
              </a:buClr>
              <a:buFont typeface="Calibri"/>
              <a:buChar char="•"/>
            </a:pPr>
            <a:r>
              <a:rPr lang="en-US" sz="3200" dirty="0">
                <a:solidFill>
                  <a:srgbClr val="000000">
                    <a:alpha val="100000"/>
                  </a:srgbClr>
                </a:solidFill>
                <a:latin typeface="Calibri"/>
              </a:rPr>
              <a:t>Based on the number of attributes and attribute levels, there is a total of 18 (1 x 3 x 2 x 3=18) possible product combinations.(assuming location has only 1 level that is limited to </a:t>
            </a:r>
            <a:r>
              <a:rPr lang="en-US" sz="3600" b="1" u="none" spc="0" dirty="0">
                <a:solidFill>
                  <a:srgbClr val="000000">
                    <a:alpha val="100000"/>
                  </a:srgbClr>
                </a:solidFill>
                <a:latin typeface="Calibri"/>
              </a:rPr>
              <a:t>Within 5 to 10 miles</a:t>
            </a:r>
            <a:r>
              <a:rPr lang="en-US" sz="3200" dirty="0">
                <a:solidFill>
                  <a:srgbClr val="000000">
                    <a:alpha val="100000"/>
                  </a:srgbClr>
                </a:solidFill>
                <a:latin typeface="Calibri"/>
              </a:rPr>
              <a:t>) We report the characteristics of the </a:t>
            </a:r>
            <a:r>
              <a:rPr lang="en-US" sz="3200" i="1" dirty="0">
                <a:solidFill>
                  <a:srgbClr val="000000">
                    <a:alpha val="100000"/>
                  </a:srgbClr>
                </a:solidFill>
                <a:latin typeface="Calibri"/>
              </a:rPr>
              <a:t>3 non-dominated products among those 18 combinations</a:t>
            </a:r>
            <a:r>
              <a:rPr lang="en-US" sz="3200" dirty="0">
                <a:solidFill>
                  <a:srgbClr val="000000">
                    <a:alpha val="100000"/>
                  </a:srgbClr>
                </a:solidFill>
                <a:latin typeface="Calibri"/>
              </a:rPr>
              <a:t>. A product is said to be </a:t>
            </a:r>
            <a:r>
              <a:rPr lang="en-US" sz="3200" b="1" dirty="0">
                <a:solidFill>
                  <a:srgbClr val="000000">
                    <a:alpha val="100000"/>
                  </a:srgbClr>
                </a:solidFill>
                <a:latin typeface="Calibri"/>
              </a:rPr>
              <a:t>non-dominated</a:t>
            </a:r>
            <a:r>
              <a:rPr lang="en-US" sz="3200" dirty="0">
                <a:solidFill>
                  <a:srgbClr val="000000">
                    <a:alpha val="100000"/>
                  </a:srgbClr>
                </a:solidFill>
                <a:latin typeface="Calibri"/>
              </a:rPr>
              <a:t> (</a:t>
            </a:r>
            <a:r>
              <a:rPr lang="zh-TW" altLang="en-US" sz="3200" b="1" i="0" dirty="0">
                <a:solidFill>
                  <a:srgbClr val="555555"/>
                </a:solidFill>
                <a:effectLst/>
                <a:latin typeface="Helvetica Neue"/>
              </a:rPr>
              <a:t>不可支配解</a:t>
            </a:r>
            <a:r>
              <a:rPr lang="en-US" sz="3200" dirty="0">
                <a:solidFill>
                  <a:srgbClr val="000000">
                    <a:alpha val="100000"/>
                  </a:srgbClr>
                </a:solidFill>
                <a:latin typeface="Calibri"/>
              </a:rPr>
              <a:t>) when there is no other product that provides at the same </a:t>
            </a:r>
            <a:r>
              <a:rPr lang="en-US" sz="3200" b="1" dirty="0">
                <a:solidFill>
                  <a:srgbClr val="000000">
                    <a:alpha val="100000"/>
                  </a:srgbClr>
                </a:solidFill>
                <a:latin typeface="Calibri"/>
              </a:rPr>
              <a:t>time a higher predicted market share and a higher weighted revenue. </a:t>
            </a:r>
          </a:p>
        </p:txBody>
      </p:sp>
      <p:sp>
        <p:nvSpPr>
          <p:cNvPr id="4" name="TextBox 3"/>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153400"/>
          <a:chOff x="619125" y="0"/>
          <a:chExt cx="8382000" cy="815340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Optimal</a:t>
            </a:r>
            <a:r>
              <a:rPr lang="en-US" altLang="zh-TW" sz="2800" b="1" dirty="0">
                <a:solidFill>
                  <a:srgbClr val="205564">
                    <a:alpha val="100000"/>
                  </a:srgbClr>
                </a:solidFill>
                <a:latin typeface="Cambria"/>
              </a:rPr>
              <a:t> </a:t>
            </a:r>
            <a:r>
              <a:rPr lang="en-US" sz="2800" b="1" dirty="0">
                <a:solidFill>
                  <a:srgbClr val="205564">
                    <a:alpha val="100000"/>
                  </a:srgbClr>
                </a:solidFill>
                <a:latin typeface="Cambria"/>
              </a:rPr>
              <a:t>products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4004608267"/>
              </p:ext>
            </p:extLst>
          </p:nvPr>
        </p:nvGraphicFramePr>
        <p:xfrm>
          <a:off x="457200" y="914401"/>
          <a:ext cx="11430000" cy="2605966"/>
        </p:xfrm>
        <a:graphic>
          <a:graphicData uri="http://schemas.openxmlformats.org/drawingml/2006/table">
            <a:tbl>
              <a:tblPr firstRow="1" bandRow="1"/>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gridCol w="2286000">
                  <a:extLst>
                    <a:ext uri="{9D8B030D-6E8A-4147-A177-3AD203B41FA5}">
                      <a16:colId xmlns:a16="http://schemas.microsoft.com/office/drawing/2014/main" val="20004"/>
                    </a:ext>
                  </a:extLst>
                </a:gridCol>
              </a:tblGrid>
              <a:tr h="662866">
                <a:tc>
                  <a:txBody>
                    <a:bodyPr/>
                    <a:lstStyle/>
                    <a:p>
                      <a:pPr marL="19050" marR="19050" lvl="0" indent="0" algn="l" fontAlgn="ctr">
                        <a:lnSpc>
                          <a:spcPct val="100000"/>
                        </a:lnSpc>
                      </a:pPr>
                      <a:endParaRPr sz="36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Location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a:solidFill>
                            <a:srgbClr val="000000">
                              <a:alpha val="100000"/>
                            </a:srgbClr>
                          </a:solidFill>
                          <a:latin typeface="Calibri"/>
                        </a:rPr>
                        <a:t>Office supplies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517864">
                <a:tc>
                  <a:txBody>
                    <a:bodyPr/>
                    <a:lstStyle/>
                    <a:p>
                      <a:pPr marL="19050" marR="19050" lvl="0" indent="0" algn="l" fontAlgn="ctr">
                        <a:lnSpc>
                          <a:spcPct val="100000"/>
                        </a:lnSpc>
                      </a:pPr>
                      <a:r>
                        <a:rPr lang="en-US" sz="2000" b="1" u="none" spc="0" dirty="0">
                          <a:solidFill>
                            <a:srgbClr val="C00000"/>
                          </a:solidFill>
                          <a:latin typeface="Calibri"/>
                        </a:rPr>
                        <a:t>Optimal product 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dirty="0">
                          <a:solidFill>
                            <a:srgbClr val="000000">
                              <a:alpha val="100000"/>
                            </a:srgbClr>
                          </a:solidFill>
                          <a:latin typeface="Calibri"/>
                        </a:rPr>
                        <a:t>Within 5 to 10 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Large 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No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Software and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476435">
                <a:tc>
                  <a:txBody>
                    <a:bodyPr/>
                    <a:lstStyle/>
                    <a:p>
                      <a:pPr marL="19050" marR="19050" lvl="0" indent="0" algn="l" fontAlgn="ctr">
                        <a:lnSpc>
                          <a:spcPct val="100000"/>
                        </a:lnSpc>
                      </a:pPr>
                      <a:r>
                        <a:rPr lang="en-US" sz="2000" b="1" u="none" spc="0">
                          <a:solidFill>
                            <a:srgbClr val="C00000"/>
                          </a:solidFill>
                          <a:latin typeface="Calibri"/>
                        </a:rPr>
                        <a:t>Optimal product 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Within 5 to 10 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Large 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Office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Software and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476435">
                <a:tc>
                  <a:txBody>
                    <a:bodyPr/>
                    <a:lstStyle/>
                    <a:p>
                      <a:pPr marL="19050" marR="19050" lvl="0" indent="0" algn="l" fontAlgn="ctr">
                        <a:lnSpc>
                          <a:spcPct val="100000"/>
                        </a:lnSpc>
                      </a:pPr>
                      <a:r>
                        <a:rPr lang="en-US" sz="2000" b="1" u="none" spc="0" dirty="0">
                          <a:solidFill>
                            <a:srgbClr val="C00000"/>
                          </a:solidFill>
                          <a:latin typeface="Calibri"/>
                        </a:rPr>
                        <a:t>Optimal product 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u="none" spc="0" dirty="0">
                          <a:solidFill>
                            <a:srgbClr val="000000">
                              <a:alpha val="100000"/>
                            </a:srgbClr>
                          </a:solidFill>
                          <a:latin typeface="Calibri"/>
                        </a:rPr>
                        <a:t>Within 5 to 10 miles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Very large assortment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a:solidFill>
                            <a:srgbClr val="000000">
                              <a:alpha val="100000"/>
                            </a:srgbClr>
                          </a:solidFill>
                          <a:latin typeface="Calibri"/>
                        </a:rPr>
                        <a:t>Office furniture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000" u="none" spc="0" dirty="0">
                          <a:solidFill>
                            <a:srgbClr val="000000">
                              <a:alpha val="100000"/>
                            </a:srgbClr>
                          </a:solidFill>
                          <a:latin typeface="Calibri"/>
                        </a:rPr>
                        <a:t>Software and computers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342900" y="3733800"/>
            <a:ext cx="11506200" cy="2492990"/>
          </a:xfrm>
          <a:prstGeom prst="rect">
            <a:avLst/>
          </a:prstGeom>
          <a:noFill/>
        </p:spPr>
        <p:txBody>
          <a:bodyPr wrap="square" lIns="91440" tIns="45720" rIns="91440" bIns="45720" rtlCol="0">
            <a:spAutoFit/>
          </a:bodyPr>
          <a:lstStyle/>
          <a:p>
            <a:r>
              <a:rPr lang="en-US" sz="2800" b="1" dirty="0">
                <a:solidFill>
                  <a:srgbClr val="595959">
                    <a:alpha val="100000"/>
                  </a:srgbClr>
                </a:solidFill>
                <a:latin typeface="Calibri"/>
              </a:rPr>
              <a:t>Characteristics of optimal products (</a:t>
            </a:r>
            <a:r>
              <a:rPr lang="en-US" sz="2800" b="1" dirty="0">
                <a:solidFill>
                  <a:srgbClr val="C00000"/>
                </a:solidFill>
                <a:latin typeface="Calibri"/>
              </a:rPr>
              <a:t>products are Pareto optimal/efficient</a:t>
            </a:r>
            <a:r>
              <a:rPr lang="en-US" sz="2800" b="1" dirty="0">
                <a:solidFill>
                  <a:srgbClr val="595959">
                    <a:alpha val="100000"/>
                  </a:srgbClr>
                </a:solidFill>
                <a:latin typeface="Calibri"/>
              </a:rPr>
              <a:t>) </a:t>
            </a:r>
            <a:r>
              <a:rPr lang="en-US" sz="2800" dirty="0">
                <a:solidFill>
                  <a:srgbClr val="595959">
                    <a:alpha val="100000"/>
                  </a:srgbClr>
                </a:solidFill>
                <a:latin typeface="Calibri"/>
              </a:rPr>
              <a:t>potentially introduced in the marketplace.</a:t>
            </a:r>
          </a:p>
          <a:p>
            <a:br>
              <a:rPr lang="en-US" sz="2800" b="1" i="0" dirty="0">
                <a:solidFill>
                  <a:srgbClr val="202122"/>
                </a:solidFill>
                <a:effectLst/>
                <a:latin typeface="Arial" panose="020B0604020202020204" pitchFamily="34" charset="0"/>
              </a:rPr>
            </a:br>
            <a:r>
              <a:rPr lang="en-US" sz="2400" b="1" i="0" dirty="0">
                <a:solidFill>
                  <a:srgbClr val="FF0000"/>
                </a:solidFill>
                <a:effectLst/>
                <a:latin typeface="Arial" panose="020B0604020202020204" pitchFamily="34" charset="0"/>
              </a:rPr>
              <a:t>Pareto efficiency</a:t>
            </a:r>
            <a:r>
              <a:rPr lang="en-US" sz="2400" b="0" i="0" dirty="0">
                <a:solidFill>
                  <a:srgbClr val="FF0000"/>
                </a:solidFill>
                <a:effectLst/>
                <a:latin typeface="Arial" panose="020B0604020202020204" pitchFamily="34" charset="0"/>
              </a:rPr>
              <a:t> or </a:t>
            </a:r>
            <a:r>
              <a:rPr lang="en-US" sz="2400" b="1" i="0" dirty="0">
                <a:solidFill>
                  <a:srgbClr val="FF0000"/>
                </a:solidFill>
                <a:effectLst/>
                <a:latin typeface="Arial" panose="020B0604020202020204" pitchFamily="34" charset="0"/>
              </a:rPr>
              <a:t>Pareto optimality</a:t>
            </a:r>
            <a:r>
              <a:rPr lang="en-US" sz="2400" b="0" i="0" dirty="0">
                <a:solidFill>
                  <a:srgbClr val="FF0000"/>
                </a:solidFill>
                <a:effectLst/>
                <a:latin typeface="Arial" panose="020B0604020202020204" pitchFamily="34" charset="0"/>
              </a:rPr>
              <a:t> </a:t>
            </a:r>
            <a:r>
              <a:rPr lang="en-US" sz="2400" b="1" i="0" dirty="0">
                <a:solidFill>
                  <a:srgbClr val="FF0000"/>
                </a:solidFill>
                <a:effectLst/>
                <a:latin typeface="Arial" panose="020B0604020202020204" pitchFamily="34" charset="0"/>
              </a:rPr>
              <a:t>(not a optimal solution)</a:t>
            </a:r>
            <a:r>
              <a:rPr lang="en-US" sz="2400" b="0" i="0" dirty="0">
                <a:solidFill>
                  <a:srgbClr val="FF0000"/>
                </a:solidFill>
                <a:effectLst/>
                <a:latin typeface="Arial" panose="020B0604020202020204" pitchFamily="34" charset="0"/>
              </a:rPr>
              <a:t> </a:t>
            </a:r>
            <a:r>
              <a:rPr lang="en-US" sz="2400" b="0" i="0" dirty="0">
                <a:solidFill>
                  <a:srgbClr val="202122"/>
                </a:solidFill>
                <a:effectLst/>
                <a:latin typeface="Arial" panose="020B0604020202020204" pitchFamily="34" charset="0"/>
              </a:rPr>
              <a:t>is a situation where no individual or preference criterion can be better off without making at least one individual or preference criterion worse off or without any loss thereof. </a:t>
            </a:r>
            <a:endParaRPr lang="en-US" sz="2800" dirty="0">
              <a:solidFill>
                <a:srgbClr val="595959">
                  <a:alpha val="100000"/>
                </a:srgbClr>
              </a:solidFill>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8EBD6C-A7A4-4ADB-A224-914428B3E5AC}"/>
              </a:ext>
            </a:extLst>
          </p:cNvPr>
          <p:cNvSpPr>
            <a:spLocks noGrp="1"/>
          </p:cNvSpPr>
          <p:nvPr>
            <p:ph type="title"/>
          </p:nvPr>
        </p:nvSpPr>
        <p:spPr/>
        <p:txBody>
          <a:bodyPr/>
          <a:lstStyle/>
          <a:p>
            <a:r>
              <a:rPr lang="zh-TW" altLang="en-US" b="1" i="0" dirty="0">
                <a:solidFill>
                  <a:srgbClr val="555555"/>
                </a:solidFill>
                <a:effectLst/>
                <a:latin typeface="Helvetica Neue"/>
              </a:rPr>
              <a:t>多目标优化问题（</a:t>
            </a:r>
            <a:r>
              <a:rPr lang="en-US" b="1" i="0" dirty="0">
                <a:solidFill>
                  <a:srgbClr val="555555"/>
                </a:solidFill>
                <a:effectLst/>
                <a:latin typeface="Helvetica Neue"/>
              </a:rPr>
              <a:t>Multi-Objective Optimization, MOO）</a:t>
            </a:r>
          </a:p>
        </p:txBody>
      </p:sp>
      <p:sp>
        <p:nvSpPr>
          <p:cNvPr id="5" name="Content Placeholder 4">
            <a:extLst>
              <a:ext uri="{FF2B5EF4-FFF2-40B4-BE49-F238E27FC236}">
                <a16:creationId xmlns:a16="http://schemas.microsoft.com/office/drawing/2014/main" id="{EB0FEE6F-802E-447C-A0F3-8EDE4D792E26}"/>
              </a:ext>
            </a:extLst>
          </p:cNvPr>
          <p:cNvSpPr>
            <a:spLocks noGrp="1"/>
          </p:cNvSpPr>
          <p:nvPr>
            <p:ph idx="1"/>
          </p:nvPr>
        </p:nvSpPr>
        <p:spPr/>
        <p:txBody>
          <a:bodyPr/>
          <a:lstStyle/>
          <a:p>
            <a:r>
              <a:rPr lang="zh-TW" altLang="en-US" b="1" i="0" dirty="0">
                <a:solidFill>
                  <a:srgbClr val="555555"/>
                </a:solidFill>
                <a:effectLst/>
                <a:latin typeface="Helvetica Neue"/>
              </a:rPr>
              <a:t>形式化定义</a:t>
            </a:r>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lgn="just">
              <a:buNone/>
            </a:pPr>
            <a:endParaRPr lang="en-US" altLang="zh-CN" dirty="0"/>
          </a:p>
          <a:p>
            <a:pPr marL="0" indent="0" algn="just">
              <a:buNone/>
            </a:pPr>
            <a:r>
              <a:rPr lang="zh-CN" altLang="en-US" sz="2800" b="1" i="0" baseline="-25000" dirty="0">
                <a:solidFill>
                  <a:srgbClr val="555555"/>
                </a:solidFill>
                <a:effectLst/>
                <a:latin typeface="Helvetica Neue"/>
              </a:rPr>
              <a:t>特点</a:t>
            </a:r>
          </a:p>
          <a:p>
            <a:pPr algn="just">
              <a:buFont typeface="Arial" panose="020B0604020202020204" pitchFamily="34" charset="0"/>
              <a:buChar char="•"/>
            </a:pPr>
            <a:r>
              <a:rPr lang="zh-CN" altLang="en-US" sz="2400" b="0" i="0" dirty="0">
                <a:solidFill>
                  <a:srgbClr val="555555"/>
                </a:solidFill>
                <a:effectLst/>
                <a:latin typeface="Helvetica Neue"/>
              </a:rPr>
              <a:t>包含多个可能</a:t>
            </a:r>
            <a:r>
              <a:rPr lang="zh-CN" altLang="en-US" sz="2400" b="1" i="0" dirty="0">
                <a:solidFill>
                  <a:srgbClr val="555555"/>
                </a:solidFill>
                <a:effectLst/>
                <a:latin typeface="Helvetica Neue"/>
              </a:rPr>
              <a:t>有冲突</a:t>
            </a:r>
            <a:r>
              <a:rPr lang="zh-CN" altLang="en-US" sz="2400" b="0" i="0" dirty="0">
                <a:solidFill>
                  <a:srgbClr val="555555"/>
                </a:solidFill>
                <a:effectLst/>
                <a:latin typeface="Helvetica Neue"/>
              </a:rPr>
              <a:t>的目标函数 </a:t>
            </a:r>
            <a:r>
              <a:rPr lang="en-US" altLang="zh-CN" sz="2400" b="0" i="0" dirty="0">
                <a:solidFill>
                  <a:srgbClr val="555555"/>
                </a:solidFill>
                <a:effectLst/>
                <a:latin typeface="Helvetica Neue"/>
              </a:rPr>
              <a:t>(</a:t>
            </a:r>
            <a:r>
              <a:rPr lang="zh-TW" altLang="en-US" sz="2400" b="0" i="0" dirty="0">
                <a:solidFill>
                  <a:srgbClr val="555555"/>
                </a:solidFill>
                <a:effectLst/>
                <a:latin typeface="Helvetica Neue"/>
              </a:rPr>
              <a:t>又要馬兒好</a:t>
            </a:r>
            <a:r>
              <a:rPr lang="en-US" altLang="zh-TW" sz="2400" b="0" i="0" dirty="0">
                <a:solidFill>
                  <a:srgbClr val="555555"/>
                </a:solidFill>
                <a:effectLst/>
                <a:latin typeface="Helvetica Neue"/>
              </a:rPr>
              <a:t>,</a:t>
            </a:r>
            <a:r>
              <a:rPr lang="zh-TW" altLang="en-US" sz="2400" b="0" i="0" dirty="0">
                <a:solidFill>
                  <a:srgbClr val="555555"/>
                </a:solidFill>
                <a:effectLst/>
                <a:latin typeface="Helvetica Neue"/>
              </a:rPr>
              <a:t>又要馬兒不吃草。</a:t>
            </a:r>
            <a:r>
              <a:rPr lang="en-US" altLang="zh-TW" sz="2400" b="0" i="0" dirty="0">
                <a:solidFill>
                  <a:srgbClr val="555555"/>
                </a:solidFill>
                <a:effectLst/>
                <a:latin typeface="Helvetica Neue"/>
              </a:rPr>
              <a:t>) </a:t>
            </a:r>
            <a:endParaRPr lang="zh-CN" altLang="en-US" sz="2400" b="0" i="0" dirty="0">
              <a:solidFill>
                <a:srgbClr val="555555"/>
              </a:solidFill>
              <a:effectLst/>
              <a:latin typeface="Helvetica Neue"/>
            </a:endParaRPr>
          </a:p>
          <a:p>
            <a:pPr algn="just">
              <a:buFont typeface="Arial" panose="020B0604020202020204" pitchFamily="34" charset="0"/>
              <a:buChar char="•"/>
            </a:pPr>
            <a:r>
              <a:rPr lang="zh-CN" altLang="en-US" sz="2400" b="0" i="0" dirty="0">
                <a:solidFill>
                  <a:srgbClr val="555555"/>
                </a:solidFill>
                <a:effectLst/>
                <a:latin typeface="Helvetica Neue"/>
              </a:rPr>
              <a:t>希望找到能够很好</a:t>
            </a:r>
            <a:r>
              <a:rPr lang="zh-CN" altLang="en-US" sz="2800" i="0" dirty="0">
                <a:solidFill>
                  <a:srgbClr val="FF0000"/>
                </a:solidFill>
                <a:effectLst/>
                <a:latin typeface="Helvetica Neue"/>
              </a:rPr>
              <a:t>平衡</a:t>
            </a:r>
            <a:r>
              <a:rPr lang="zh-CN" altLang="en-US" sz="2800" i="0" dirty="0">
                <a:solidFill>
                  <a:srgbClr val="555555"/>
                </a:solidFill>
                <a:effectLst/>
                <a:latin typeface="Helvetica Neue"/>
              </a:rPr>
              <a:t>全部优化目标的解集 </a:t>
            </a:r>
            <a:r>
              <a:rPr lang="en-US" altLang="zh-CN" sz="2800" i="0" dirty="0">
                <a:solidFill>
                  <a:srgbClr val="555555"/>
                </a:solidFill>
                <a:effectLst/>
                <a:latin typeface="Helvetica Neue"/>
              </a:rPr>
              <a:t>(</a:t>
            </a:r>
            <a:r>
              <a:rPr lang="zh-TW" altLang="en-US" sz="2800" i="0" dirty="0">
                <a:solidFill>
                  <a:srgbClr val="555555"/>
                </a:solidFill>
                <a:effectLst/>
                <a:latin typeface="Helvetica Neue"/>
              </a:rPr>
              <a:t>魚與熊掌不可兼得</a:t>
            </a:r>
            <a:r>
              <a:rPr lang="en-US" altLang="zh-CN" sz="2800" i="0" dirty="0">
                <a:solidFill>
                  <a:srgbClr val="555555"/>
                </a:solidFill>
                <a:effectLst/>
                <a:latin typeface="Helvetica Neue"/>
              </a:rPr>
              <a:t>)</a:t>
            </a:r>
          </a:p>
          <a:p>
            <a:pPr algn="just">
              <a:buFont typeface="Arial" panose="020B0604020202020204" pitchFamily="34" charset="0"/>
              <a:buChar char="•"/>
            </a:pPr>
            <a:endParaRPr lang="en-US" altLang="zh-CN" sz="2400" dirty="0">
              <a:solidFill>
                <a:srgbClr val="555555"/>
              </a:solidFill>
              <a:latin typeface="Helvetica Neue"/>
            </a:endParaRPr>
          </a:p>
          <a:p>
            <a:pPr algn="just"/>
            <a:r>
              <a:rPr lang="zh-TW" altLang="en-US" sz="2800" b="1" i="0" dirty="0">
                <a:solidFill>
                  <a:srgbClr val="555555"/>
                </a:solidFill>
                <a:effectLst/>
                <a:latin typeface="Helvetica Neue"/>
              </a:rPr>
              <a:t>不可支配解</a:t>
            </a:r>
            <a:r>
              <a:rPr lang="en-US" altLang="zh-TW" sz="2800" b="1" i="0" dirty="0">
                <a:solidFill>
                  <a:srgbClr val="555555"/>
                </a:solidFill>
                <a:effectLst/>
                <a:latin typeface="Helvetica Neue"/>
                <a:sym typeface="Wingdings" panose="05000000000000000000" pitchFamily="2" charset="2"/>
              </a:rPr>
              <a:t></a:t>
            </a:r>
            <a:r>
              <a:rPr lang="zh-TW" altLang="en-US" sz="2800" b="1" i="0" dirty="0">
                <a:solidFill>
                  <a:srgbClr val="555555"/>
                </a:solidFill>
                <a:effectLst/>
                <a:latin typeface="Helvetica Neue"/>
              </a:rPr>
              <a:t>沒有任何其他解能在所用目標下都勝過此解。  </a:t>
            </a:r>
            <a:endParaRPr lang="en-US" altLang="zh-CN" sz="2800" b="1" i="0" dirty="0">
              <a:solidFill>
                <a:srgbClr val="555555"/>
              </a:solidFill>
              <a:effectLst/>
              <a:latin typeface="Helvetica Neue"/>
            </a:endParaRPr>
          </a:p>
          <a:p>
            <a:pPr algn="just">
              <a:buFont typeface="Arial" panose="020B0604020202020204" pitchFamily="34" charset="0"/>
              <a:buChar char="•"/>
            </a:pPr>
            <a:endParaRPr lang="en-US" altLang="zh-CN" sz="2400" b="1" i="0" dirty="0">
              <a:solidFill>
                <a:srgbClr val="555555"/>
              </a:solidFill>
              <a:effectLst/>
              <a:latin typeface="Helvetica Neue"/>
            </a:endParaRPr>
          </a:p>
          <a:p>
            <a:pPr algn="just">
              <a:buFont typeface="Arial" panose="020B0604020202020204" pitchFamily="34" charset="0"/>
              <a:buChar char="•"/>
            </a:pPr>
            <a:endParaRPr lang="en-US" altLang="zh-CN" dirty="0">
              <a:solidFill>
                <a:srgbClr val="555555"/>
              </a:solidFill>
              <a:latin typeface="Helvetica Neue"/>
            </a:endParaRPr>
          </a:p>
          <a:p>
            <a:pPr algn="just">
              <a:buFont typeface="Arial" panose="020B0604020202020204" pitchFamily="34" charset="0"/>
              <a:buChar char="•"/>
            </a:pPr>
            <a:endParaRPr lang="en-US" altLang="zh-CN" b="0" i="0" dirty="0">
              <a:solidFill>
                <a:srgbClr val="555555"/>
              </a:solidFill>
              <a:effectLst/>
              <a:latin typeface="Helvetica Neue"/>
            </a:endParaRPr>
          </a:p>
          <a:p>
            <a:pPr algn="just">
              <a:buFont typeface="Arial" panose="020B0604020202020204" pitchFamily="34" charset="0"/>
              <a:buChar char="•"/>
            </a:pPr>
            <a:endParaRPr lang="zh-CN" altLang="en-US" b="0" i="0" dirty="0">
              <a:solidFill>
                <a:srgbClr val="555555"/>
              </a:solidFill>
              <a:effectLst/>
              <a:latin typeface="Helvetica Neue"/>
            </a:endParaRPr>
          </a:p>
          <a:p>
            <a:endParaRPr lang="en-US" dirty="0"/>
          </a:p>
        </p:txBody>
      </p:sp>
      <p:sp>
        <p:nvSpPr>
          <p:cNvPr id="7" name="TextBox 6">
            <a:extLst>
              <a:ext uri="{FF2B5EF4-FFF2-40B4-BE49-F238E27FC236}">
                <a16:creationId xmlns:a16="http://schemas.microsoft.com/office/drawing/2014/main" id="{392EF850-AA72-4424-B831-EB0C080CD4C5}"/>
              </a:ext>
            </a:extLst>
          </p:cNvPr>
          <p:cNvSpPr txBox="1"/>
          <p:nvPr/>
        </p:nvSpPr>
        <p:spPr>
          <a:xfrm>
            <a:off x="2133600" y="6400800"/>
            <a:ext cx="6099048" cy="369332"/>
          </a:xfrm>
          <a:prstGeom prst="rect">
            <a:avLst/>
          </a:prstGeom>
          <a:noFill/>
        </p:spPr>
        <p:txBody>
          <a:bodyPr wrap="square">
            <a:spAutoFit/>
          </a:bodyPr>
          <a:lstStyle/>
          <a:p>
            <a:r>
              <a:rPr lang="en-US" dirty="0">
                <a:hlinkClick r:id="rId2"/>
              </a:rPr>
              <a:t>https://hpzhao.github.io/2018/09/17/</a:t>
            </a:r>
            <a:r>
              <a:rPr lang="zh-CN" altLang="en-US" dirty="0">
                <a:hlinkClick r:id="rId2"/>
              </a:rPr>
              <a:t>多目标优化四种方法</a:t>
            </a:r>
            <a:r>
              <a:rPr lang="en-US" altLang="zh-CN" dirty="0">
                <a:hlinkClick r:id="rId2"/>
              </a:rPr>
              <a:t>/</a:t>
            </a:r>
            <a:r>
              <a:rPr lang="en-US" altLang="zh-CN" dirty="0"/>
              <a:t>  </a:t>
            </a:r>
            <a:endParaRPr lang="en-US" dirty="0"/>
          </a:p>
        </p:txBody>
      </p:sp>
      <p:pic>
        <p:nvPicPr>
          <p:cNvPr id="9" name="Picture 8">
            <a:extLst>
              <a:ext uri="{FF2B5EF4-FFF2-40B4-BE49-F238E27FC236}">
                <a16:creationId xmlns:a16="http://schemas.microsoft.com/office/drawing/2014/main" id="{80868486-CF6A-4E41-BBB8-2AFBE63338DC}"/>
              </a:ext>
            </a:extLst>
          </p:cNvPr>
          <p:cNvPicPr>
            <a:picLocks noChangeAspect="1"/>
          </p:cNvPicPr>
          <p:nvPr/>
        </p:nvPicPr>
        <p:blipFill>
          <a:blip r:embed="rId3"/>
          <a:stretch>
            <a:fillRect/>
          </a:stretch>
        </p:blipFill>
        <p:spPr>
          <a:xfrm>
            <a:off x="2286000" y="631371"/>
            <a:ext cx="8382000" cy="3188154"/>
          </a:xfrm>
          <a:prstGeom prst="rect">
            <a:avLst/>
          </a:prstGeom>
        </p:spPr>
      </p:pic>
    </p:spTree>
    <p:extLst>
      <p:ext uri="{BB962C8B-B14F-4D97-AF65-F5344CB8AC3E}">
        <p14:creationId xmlns:p14="http://schemas.microsoft.com/office/powerpoint/2010/main" val="2741623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BEE7B-1ABA-4CC5-BCC6-82841B524266}"/>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9FA6A117-3454-4E6B-A2DA-4B73EA918BD9}"/>
              </a:ext>
            </a:extLst>
          </p:cNvPr>
          <p:cNvPicPr>
            <a:picLocks noChangeAspect="1"/>
          </p:cNvPicPr>
          <p:nvPr/>
        </p:nvPicPr>
        <p:blipFill>
          <a:blip r:embed="rId2"/>
          <a:stretch>
            <a:fillRect/>
          </a:stretch>
        </p:blipFill>
        <p:spPr>
          <a:xfrm>
            <a:off x="203200" y="0"/>
            <a:ext cx="8331200" cy="6766413"/>
          </a:xfrm>
          <a:prstGeom prst="rect">
            <a:avLst/>
          </a:prstGeom>
        </p:spPr>
      </p:pic>
      <p:sp>
        <p:nvSpPr>
          <p:cNvPr id="6" name="TextBox 5">
            <a:extLst>
              <a:ext uri="{FF2B5EF4-FFF2-40B4-BE49-F238E27FC236}">
                <a16:creationId xmlns:a16="http://schemas.microsoft.com/office/drawing/2014/main" id="{57CE7E48-E1F4-4028-9D11-431C7311EFEF}"/>
              </a:ext>
            </a:extLst>
          </p:cNvPr>
          <p:cNvSpPr txBox="1"/>
          <p:nvPr/>
        </p:nvSpPr>
        <p:spPr>
          <a:xfrm>
            <a:off x="5945632" y="6214872"/>
            <a:ext cx="6099048" cy="369332"/>
          </a:xfrm>
          <a:prstGeom prst="rect">
            <a:avLst/>
          </a:prstGeom>
          <a:solidFill>
            <a:schemeClr val="bg1"/>
          </a:solidFill>
        </p:spPr>
        <p:txBody>
          <a:bodyPr wrap="square">
            <a:spAutoFit/>
          </a:bodyPr>
          <a:lstStyle/>
          <a:p>
            <a:r>
              <a:rPr lang="en-US" dirty="0">
                <a:hlinkClick r:id="rId3"/>
              </a:rPr>
              <a:t>https://hpzhao.github.io/2018/09/17/</a:t>
            </a:r>
            <a:r>
              <a:rPr lang="zh-CN" altLang="en-US" dirty="0">
                <a:hlinkClick r:id="rId3"/>
              </a:rPr>
              <a:t>多目标优化四种方法</a:t>
            </a:r>
            <a:r>
              <a:rPr lang="en-US" altLang="zh-CN" dirty="0">
                <a:hlinkClick r:id="rId3"/>
              </a:rPr>
              <a:t>/</a:t>
            </a:r>
            <a:r>
              <a:rPr lang="en-US" altLang="zh-CN" dirty="0"/>
              <a:t>  </a:t>
            </a:r>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838B048-E8F3-429C-A254-71C5D7851BBA}"/>
                  </a:ext>
                </a:extLst>
              </p:cNvPr>
              <p:cNvSpPr txBox="1"/>
              <p:nvPr/>
            </p:nvSpPr>
            <p:spPr>
              <a:xfrm>
                <a:off x="8628988" y="5257800"/>
                <a:ext cx="1959126" cy="461665"/>
              </a:xfrm>
              <a:prstGeom prst="rect">
                <a:avLst/>
              </a:prstGeom>
              <a:noFill/>
            </p:spPr>
            <p:txBody>
              <a:bodyPr wrap="none" rtlCol="0">
                <a:spAutoFit/>
              </a:bodyPr>
              <a:lstStyle/>
              <a:p>
                <a:r>
                  <a:rPr lang="en-US" sz="2400" b="1" dirty="0"/>
                  <a:t>Maximize </a:t>
                </a:r>
                <a14:m>
                  <m:oMath xmlns:m="http://schemas.openxmlformats.org/officeDocument/2006/math">
                    <m:sSub>
                      <m:sSubPr>
                        <m:ctrlPr>
                          <a:rPr lang="en-US" sz="2400" b="1" i="1" dirty="0" smtClean="0">
                            <a:latin typeface="Cambria Math" panose="02040503050406030204" pitchFamily="18" charset="0"/>
                          </a:rPr>
                        </m:ctrlPr>
                      </m:sSubPr>
                      <m:e>
                        <m:r>
                          <a:rPr lang="en-US" sz="2400" b="1" i="1" dirty="0" smtClean="0">
                            <a:latin typeface="Cambria Math" panose="02040503050406030204" pitchFamily="18" charset="0"/>
                          </a:rPr>
                          <m:t>𝒇</m:t>
                        </m:r>
                      </m:e>
                      <m:sub>
                        <m:r>
                          <a:rPr lang="en-US" sz="2400" b="1" i="1" dirty="0" smtClean="0">
                            <a:latin typeface="Cambria Math" panose="02040503050406030204" pitchFamily="18" charset="0"/>
                          </a:rPr>
                          <m:t>𝟏</m:t>
                        </m:r>
                      </m:sub>
                    </m:sSub>
                  </m:oMath>
                </a14:m>
                <a:endParaRPr lang="en-US" sz="2400" b="1" dirty="0"/>
              </a:p>
            </p:txBody>
          </p:sp>
        </mc:Choice>
        <mc:Fallback xmlns="">
          <p:sp>
            <p:nvSpPr>
              <p:cNvPr id="4" name="TextBox 3">
                <a:extLst>
                  <a:ext uri="{FF2B5EF4-FFF2-40B4-BE49-F238E27FC236}">
                    <a16:creationId xmlns:a16="http://schemas.microsoft.com/office/drawing/2014/main" id="{A838B048-E8F3-429C-A254-71C5D7851BBA}"/>
                  </a:ext>
                </a:extLst>
              </p:cNvPr>
              <p:cNvSpPr txBox="1">
                <a:spLocks noRot="1" noChangeAspect="1" noMove="1" noResize="1" noEditPoints="1" noAdjustHandles="1" noChangeArrowheads="1" noChangeShapeType="1" noTextEdit="1"/>
              </p:cNvSpPr>
              <p:nvPr/>
            </p:nvSpPr>
            <p:spPr>
              <a:xfrm>
                <a:off x="8628988" y="5257800"/>
                <a:ext cx="1959126" cy="461665"/>
              </a:xfrm>
              <a:prstGeom prst="rect">
                <a:avLst/>
              </a:prstGeom>
              <a:blipFill>
                <a:blip r:embed="rId4"/>
                <a:stretch>
                  <a:fillRect l="-4984" t="-9333" b="-30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5B2D65B-EC8D-4B73-ACAC-720F8FFCF0C8}"/>
                  </a:ext>
                </a:extLst>
              </p:cNvPr>
              <p:cNvSpPr txBox="1"/>
              <p:nvPr/>
            </p:nvSpPr>
            <p:spPr>
              <a:xfrm>
                <a:off x="2590800" y="4724400"/>
                <a:ext cx="1602746" cy="400110"/>
              </a:xfrm>
              <a:prstGeom prst="rect">
                <a:avLst/>
              </a:prstGeom>
              <a:noFill/>
            </p:spPr>
            <p:txBody>
              <a:bodyPr wrap="none" rtlCol="0">
                <a:spAutoFit/>
              </a:bodyPr>
              <a:lstStyle/>
              <a:p>
                <a:r>
                  <a:rPr lang="en-US" sz="2000" b="1" dirty="0"/>
                  <a:t>Minimize </a:t>
                </a:r>
                <a14:m>
                  <m:oMath xmlns:m="http://schemas.openxmlformats.org/officeDocument/2006/math">
                    <m:sSub>
                      <m:sSubPr>
                        <m:ctrlPr>
                          <a:rPr lang="en-US" sz="2000" b="1" i="1" dirty="0" smtClean="0">
                            <a:latin typeface="Cambria Math" panose="02040503050406030204" pitchFamily="18" charset="0"/>
                          </a:rPr>
                        </m:ctrlPr>
                      </m:sSubPr>
                      <m:e>
                        <m:r>
                          <a:rPr lang="en-US" sz="2000" b="1" i="1" dirty="0" smtClean="0">
                            <a:latin typeface="Cambria Math" panose="02040503050406030204" pitchFamily="18" charset="0"/>
                          </a:rPr>
                          <m:t>𝒇</m:t>
                        </m:r>
                      </m:e>
                      <m:sub>
                        <m:r>
                          <a:rPr lang="en-US" sz="2000" b="1" i="1" dirty="0" smtClean="0">
                            <a:latin typeface="Cambria Math" panose="02040503050406030204" pitchFamily="18" charset="0"/>
                          </a:rPr>
                          <m:t>𝟐</m:t>
                        </m:r>
                      </m:sub>
                    </m:sSub>
                  </m:oMath>
                </a14:m>
                <a:endParaRPr lang="en-US" sz="2000" b="1" dirty="0"/>
              </a:p>
            </p:txBody>
          </p:sp>
        </mc:Choice>
        <mc:Fallback xmlns="">
          <p:sp>
            <p:nvSpPr>
              <p:cNvPr id="7" name="TextBox 6">
                <a:extLst>
                  <a:ext uri="{FF2B5EF4-FFF2-40B4-BE49-F238E27FC236}">
                    <a16:creationId xmlns:a16="http://schemas.microsoft.com/office/drawing/2014/main" id="{85B2D65B-EC8D-4B73-ACAC-720F8FFCF0C8}"/>
                  </a:ext>
                </a:extLst>
              </p:cNvPr>
              <p:cNvSpPr txBox="1">
                <a:spLocks noRot="1" noChangeAspect="1" noMove="1" noResize="1" noEditPoints="1" noAdjustHandles="1" noChangeArrowheads="1" noChangeShapeType="1" noTextEdit="1"/>
              </p:cNvSpPr>
              <p:nvPr/>
            </p:nvSpPr>
            <p:spPr>
              <a:xfrm>
                <a:off x="2590800" y="4724400"/>
                <a:ext cx="1602746" cy="400110"/>
              </a:xfrm>
              <a:prstGeom prst="rect">
                <a:avLst/>
              </a:prstGeom>
              <a:blipFill>
                <a:blip r:embed="rId5"/>
                <a:stretch>
                  <a:fillRect l="-3802" t="-6061" b="-27273"/>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8CC4A0B2-3328-4DD9-AECD-78A29D71A4CC}"/>
                  </a:ext>
                </a:extLst>
              </p14:cNvPr>
              <p14:cNvContentPartPr/>
              <p14:nvPr/>
            </p14:nvContentPartPr>
            <p14:xfrm>
              <a:off x="998015" y="1564772"/>
              <a:ext cx="383040" cy="17280"/>
            </p14:xfrm>
          </p:contentPart>
        </mc:Choice>
        <mc:Fallback xmlns="">
          <p:pic>
            <p:nvPicPr>
              <p:cNvPr id="8" name="Ink 7">
                <a:extLst>
                  <a:ext uri="{FF2B5EF4-FFF2-40B4-BE49-F238E27FC236}">
                    <a16:creationId xmlns:a16="http://schemas.microsoft.com/office/drawing/2014/main" id="{8CC4A0B2-3328-4DD9-AECD-78A29D71A4CC}"/>
                  </a:ext>
                </a:extLst>
              </p:cNvPr>
              <p:cNvPicPr/>
              <p:nvPr/>
            </p:nvPicPr>
            <p:blipFill>
              <a:blip r:embed="rId7"/>
              <a:stretch>
                <a:fillRect/>
              </a:stretch>
            </p:blipFill>
            <p:spPr>
              <a:xfrm>
                <a:off x="962015" y="1493132"/>
                <a:ext cx="4546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FE9D5C95-E9EA-4FC5-AC54-A530222A966A}"/>
                  </a:ext>
                </a:extLst>
              </p14:cNvPr>
              <p14:cNvContentPartPr/>
              <p14:nvPr/>
            </p14:nvContentPartPr>
            <p14:xfrm>
              <a:off x="1149935" y="1564772"/>
              <a:ext cx="1615320" cy="129960"/>
            </p14:xfrm>
          </p:contentPart>
        </mc:Choice>
        <mc:Fallback xmlns="">
          <p:pic>
            <p:nvPicPr>
              <p:cNvPr id="9" name="Ink 8">
                <a:extLst>
                  <a:ext uri="{FF2B5EF4-FFF2-40B4-BE49-F238E27FC236}">
                    <a16:creationId xmlns:a16="http://schemas.microsoft.com/office/drawing/2014/main" id="{FE9D5C95-E9EA-4FC5-AC54-A530222A966A}"/>
                  </a:ext>
                </a:extLst>
              </p:cNvPr>
              <p:cNvPicPr/>
              <p:nvPr/>
            </p:nvPicPr>
            <p:blipFill>
              <a:blip r:embed="rId9"/>
              <a:stretch>
                <a:fillRect/>
              </a:stretch>
            </p:blipFill>
            <p:spPr>
              <a:xfrm>
                <a:off x="1113935" y="1493132"/>
                <a:ext cx="168696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3D8D8F6F-32AF-4ED6-A4E4-889F6D121509}"/>
                  </a:ext>
                </a:extLst>
              </p14:cNvPr>
              <p14:cNvContentPartPr/>
              <p14:nvPr/>
            </p14:nvContentPartPr>
            <p14:xfrm>
              <a:off x="2022935" y="1559012"/>
              <a:ext cx="804240" cy="35640"/>
            </p14:xfrm>
          </p:contentPart>
        </mc:Choice>
        <mc:Fallback xmlns="">
          <p:pic>
            <p:nvPicPr>
              <p:cNvPr id="10" name="Ink 9">
                <a:extLst>
                  <a:ext uri="{FF2B5EF4-FFF2-40B4-BE49-F238E27FC236}">
                    <a16:creationId xmlns:a16="http://schemas.microsoft.com/office/drawing/2014/main" id="{3D8D8F6F-32AF-4ED6-A4E4-889F6D121509}"/>
                  </a:ext>
                </a:extLst>
              </p:cNvPr>
              <p:cNvPicPr/>
              <p:nvPr/>
            </p:nvPicPr>
            <p:blipFill>
              <a:blip r:embed="rId11"/>
              <a:stretch>
                <a:fillRect/>
              </a:stretch>
            </p:blipFill>
            <p:spPr>
              <a:xfrm>
                <a:off x="1986935" y="1487372"/>
                <a:ext cx="8758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2B44C73B-3230-41CB-B528-5B77F81BB5AD}"/>
                  </a:ext>
                </a:extLst>
              </p14:cNvPr>
              <p14:cNvContentPartPr/>
              <p14:nvPr/>
            </p14:nvContentPartPr>
            <p14:xfrm>
              <a:off x="684095" y="941972"/>
              <a:ext cx="360" cy="360"/>
            </p14:xfrm>
          </p:contentPart>
        </mc:Choice>
        <mc:Fallback xmlns="">
          <p:pic>
            <p:nvPicPr>
              <p:cNvPr id="11" name="Ink 10">
                <a:extLst>
                  <a:ext uri="{FF2B5EF4-FFF2-40B4-BE49-F238E27FC236}">
                    <a16:creationId xmlns:a16="http://schemas.microsoft.com/office/drawing/2014/main" id="{2B44C73B-3230-41CB-B528-5B77F81BB5AD}"/>
                  </a:ext>
                </a:extLst>
              </p:cNvPr>
              <p:cNvPicPr/>
              <p:nvPr/>
            </p:nvPicPr>
            <p:blipFill>
              <a:blip r:embed="rId13"/>
              <a:stretch>
                <a:fillRect/>
              </a:stretch>
            </p:blipFill>
            <p:spPr>
              <a:xfrm>
                <a:off x="594455" y="761972"/>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8EB5D1D4-84F8-43F9-BEE4-2C7C9A33F051}"/>
                  </a:ext>
                </a:extLst>
              </p14:cNvPr>
              <p14:cNvContentPartPr/>
              <p14:nvPr/>
            </p14:nvContentPartPr>
            <p14:xfrm>
              <a:off x="588695" y="903452"/>
              <a:ext cx="1124280" cy="37440"/>
            </p14:xfrm>
          </p:contentPart>
        </mc:Choice>
        <mc:Fallback xmlns="">
          <p:pic>
            <p:nvPicPr>
              <p:cNvPr id="12" name="Ink 11">
                <a:extLst>
                  <a:ext uri="{FF2B5EF4-FFF2-40B4-BE49-F238E27FC236}">
                    <a16:creationId xmlns:a16="http://schemas.microsoft.com/office/drawing/2014/main" id="{8EB5D1D4-84F8-43F9-BEE4-2C7C9A33F051}"/>
                  </a:ext>
                </a:extLst>
              </p:cNvPr>
              <p:cNvPicPr/>
              <p:nvPr/>
            </p:nvPicPr>
            <p:blipFill>
              <a:blip r:embed="rId15"/>
              <a:stretch>
                <a:fillRect/>
              </a:stretch>
            </p:blipFill>
            <p:spPr>
              <a:xfrm>
                <a:off x="499055" y="723812"/>
                <a:ext cx="1303920" cy="397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3138DDC8-1850-40AC-93C4-758A6F4CB62D}"/>
                  </a:ext>
                </a:extLst>
              </p14:cNvPr>
              <p14:cNvContentPartPr/>
              <p14:nvPr/>
            </p14:nvContentPartPr>
            <p14:xfrm>
              <a:off x="1244975" y="1541372"/>
              <a:ext cx="830520" cy="68400"/>
            </p14:xfrm>
          </p:contentPart>
        </mc:Choice>
        <mc:Fallback xmlns="">
          <p:pic>
            <p:nvPicPr>
              <p:cNvPr id="13" name="Ink 12">
                <a:extLst>
                  <a:ext uri="{FF2B5EF4-FFF2-40B4-BE49-F238E27FC236}">
                    <a16:creationId xmlns:a16="http://schemas.microsoft.com/office/drawing/2014/main" id="{3138DDC8-1850-40AC-93C4-758A6F4CB62D}"/>
                  </a:ext>
                </a:extLst>
              </p:cNvPr>
              <p:cNvPicPr/>
              <p:nvPr/>
            </p:nvPicPr>
            <p:blipFill>
              <a:blip r:embed="rId17"/>
              <a:stretch>
                <a:fillRect/>
              </a:stretch>
            </p:blipFill>
            <p:spPr>
              <a:xfrm>
                <a:off x="1154975" y="1361372"/>
                <a:ext cx="1010160" cy="428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7C008F07-8A9E-4AD3-8B50-A2981D62200E}"/>
                  </a:ext>
                </a:extLst>
              </p14:cNvPr>
              <p14:cNvContentPartPr/>
              <p14:nvPr/>
            </p14:nvContentPartPr>
            <p14:xfrm>
              <a:off x="1491935" y="1766732"/>
              <a:ext cx="360" cy="360"/>
            </p14:xfrm>
          </p:contentPart>
        </mc:Choice>
        <mc:Fallback xmlns="">
          <p:pic>
            <p:nvPicPr>
              <p:cNvPr id="14" name="Ink 13">
                <a:extLst>
                  <a:ext uri="{FF2B5EF4-FFF2-40B4-BE49-F238E27FC236}">
                    <a16:creationId xmlns:a16="http://schemas.microsoft.com/office/drawing/2014/main" id="{7C008F07-8A9E-4AD3-8B50-A2981D62200E}"/>
                  </a:ext>
                </a:extLst>
              </p:cNvPr>
              <p:cNvPicPr/>
              <p:nvPr/>
            </p:nvPicPr>
            <p:blipFill>
              <a:blip r:embed="rId13"/>
              <a:stretch>
                <a:fillRect/>
              </a:stretch>
            </p:blipFill>
            <p:spPr>
              <a:xfrm>
                <a:off x="1402295" y="1587092"/>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50A9FEC7-09A0-454B-9FFB-A717454E21B3}"/>
                  </a:ext>
                </a:extLst>
              </p14:cNvPr>
              <p14:cNvContentPartPr/>
              <p14:nvPr/>
            </p14:nvContentPartPr>
            <p14:xfrm>
              <a:off x="874535" y="2569172"/>
              <a:ext cx="360" cy="360"/>
            </p14:xfrm>
          </p:contentPart>
        </mc:Choice>
        <mc:Fallback xmlns="">
          <p:pic>
            <p:nvPicPr>
              <p:cNvPr id="15" name="Ink 14">
                <a:extLst>
                  <a:ext uri="{FF2B5EF4-FFF2-40B4-BE49-F238E27FC236}">
                    <a16:creationId xmlns:a16="http://schemas.microsoft.com/office/drawing/2014/main" id="{50A9FEC7-09A0-454B-9FFB-A717454E21B3}"/>
                  </a:ext>
                </a:extLst>
              </p:cNvPr>
              <p:cNvPicPr/>
              <p:nvPr/>
            </p:nvPicPr>
            <p:blipFill>
              <a:blip r:embed="rId13"/>
              <a:stretch>
                <a:fillRect/>
              </a:stretch>
            </p:blipFill>
            <p:spPr>
              <a:xfrm>
                <a:off x="784895" y="2389172"/>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8159276A-4806-42E9-B168-6FEC27114A89}"/>
                  </a:ext>
                </a:extLst>
              </p14:cNvPr>
              <p14:cNvContentPartPr/>
              <p14:nvPr/>
            </p14:nvContentPartPr>
            <p14:xfrm>
              <a:off x="4010495" y="2002532"/>
              <a:ext cx="360" cy="360"/>
            </p14:xfrm>
          </p:contentPart>
        </mc:Choice>
        <mc:Fallback xmlns="">
          <p:pic>
            <p:nvPicPr>
              <p:cNvPr id="16" name="Ink 15">
                <a:extLst>
                  <a:ext uri="{FF2B5EF4-FFF2-40B4-BE49-F238E27FC236}">
                    <a16:creationId xmlns:a16="http://schemas.microsoft.com/office/drawing/2014/main" id="{8159276A-4806-42E9-B168-6FEC27114A89}"/>
                  </a:ext>
                </a:extLst>
              </p:cNvPr>
              <p:cNvPicPr/>
              <p:nvPr/>
            </p:nvPicPr>
            <p:blipFill>
              <a:blip r:embed="rId13"/>
              <a:stretch>
                <a:fillRect/>
              </a:stretch>
            </p:blipFill>
            <p:spPr>
              <a:xfrm>
                <a:off x="3920495" y="1822532"/>
                <a:ext cx="180000" cy="360000"/>
              </a:xfrm>
              <a:prstGeom prst="rect">
                <a:avLst/>
              </a:prstGeom>
            </p:spPr>
          </p:pic>
        </mc:Fallback>
      </mc:AlternateContent>
      <p:sp>
        <p:nvSpPr>
          <p:cNvPr id="18" name="Rectangle 17">
            <a:extLst>
              <a:ext uri="{FF2B5EF4-FFF2-40B4-BE49-F238E27FC236}">
                <a16:creationId xmlns:a16="http://schemas.microsoft.com/office/drawing/2014/main" id="{71737FB1-1E51-4104-8228-B42B86318514}"/>
              </a:ext>
            </a:extLst>
          </p:cNvPr>
          <p:cNvSpPr/>
          <p:nvPr/>
        </p:nvSpPr>
        <p:spPr bwMode="auto">
          <a:xfrm>
            <a:off x="684095" y="1371600"/>
            <a:ext cx="4497145" cy="876600"/>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20" name="TextBox 19">
            <a:extLst>
              <a:ext uri="{FF2B5EF4-FFF2-40B4-BE49-F238E27FC236}">
                <a16:creationId xmlns:a16="http://schemas.microsoft.com/office/drawing/2014/main" id="{5A9C543B-73BF-4016-8047-0A7FCFB2A295}"/>
              </a:ext>
            </a:extLst>
          </p:cNvPr>
          <p:cNvSpPr txBox="1"/>
          <p:nvPr/>
        </p:nvSpPr>
        <p:spPr>
          <a:xfrm>
            <a:off x="8534400" y="1056062"/>
            <a:ext cx="2412625" cy="523220"/>
          </a:xfrm>
          <a:prstGeom prst="rect">
            <a:avLst/>
          </a:prstGeom>
          <a:noFill/>
        </p:spPr>
        <p:txBody>
          <a:bodyPr wrap="square">
            <a:spAutoFit/>
          </a:bodyPr>
          <a:lstStyle/>
          <a:p>
            <a:r>
              <a:rPr lang="zh-TW" altLang="en-US" sz="2800" b="1" i="0" dirty="0">
                <a:solidFill>
                  <a:srgbClr val="555555"/>
                </a:solidFill>
                <a:effectLst/>
                <a:latin typeface="Helvetica Neue"/>
              </a:rPr>
              <a:t>多目标优化</a:t>
            </a:r>
            <a:endParaRPr lang="en-US" sz="2800" dirty="0"/>
          </a:p>
        </p:txBody>
      </p:sp>
    </p:spTree>
    <p:extLst>
      <p:ext uri="{BB962C8B-B14F-4D97-AF65-F5344CB8AC3E}">
        <p14:creationId xmlns:p14="http://schemas.microsoft.com/office/powerpoint/2010/main" val="4112833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Pareto frontier</a:t>
            </a:r>
            <a:r>
              <a:rPr lang="en-US" sz="1000" dirty="0">
                <a:solidFill>
                  <a:srgbClr val="000000">
                    <a:alpha val="100000"/>
                  </a:srgbClr>
                </a:solidFill>
                <a:latin typeface="Calibri"/>
              </a:rPr>
              <a:t> </a:t>
            </a:r>
          </a:p>
        </p:txBody>
      </p:sp>
      <p:sp>
        <p:nvSpPr>
          <p:cNvPr id="3" name="TextBox 2"/>
          <p:cNvSpPr txBox="1"/>
          <p:nvPr/>
        </p:nvSpPr>
        <p:spPr>
          <a:xfrm>
            <a:off x="-76200" y="564773"/>
            <a:ext cx="12192000" cy="5816977"/>
          </a:xfrm>
          <a:prstGeom prst="rect">
            <a:avLst/>
          </a:prstGeom>
          <a:noFill/>
        </p:spPr>
        <p:txBody>
          <a:bodyPr wrap="square" lIns="91440" tIns="45720" rIns="91440" bIns="45720" rtlCol="0">
            <a:spAutoFit/>
          </a:bodyPr>
          <a:lstStyle/>
          <a:p>
            <a:pPr marL="238125" indent="-238125">
              <a:buClr>
                <a:srgbClr val="000000">
                  <a:alpha val="100000"/>
                </a:srgbClr>
              </a:buClr>
              <a:buFont typeface="Calibri"/>
              <a:buChar char="•"/>
            </a:pPr>
            <a:r>
              <a:rPr lang="en-US" sz="3200" dirty="0">
                <a:solidFill>
                  <a:srgbClr val="000000">
                    <a:alpha val="100000"/>
                  </a:srgbClr>
                </a:solidFill>
                <a:latin typeface="Calibri"/>
              </a:rPr>
              <a:t>The chart below displays all the possible product combinations in terms of weighted revenue (horizontal axis) and predicted market shares (vertical axis).</a:t>
            </a:r>
          </a:p>
          <a:p>
            <a:pPr marL="238125" indent="-238125">
              <a:buClr>
                <a:srgbClr val="000000">
                  <a:alpha val="100000"/>
                </a:srgbClr>
              </a:buClr>
              <a:buFont typeface="Calibri"/>
              <a:buChar char="•"/>
            </a:pPr>
            <a:r>
              <a:rPr lang="en-US" sz="3200" dirty="0">
                <a:solidFill>
                  <a:srgbClr val="000000">
                    <a:alpha val="100000"/>
                  </a:srgbClr>
                </a:solidFill>
                <a:latin typeface="Calibri"/>
              </a:rPr>
              <a:t>The </a:t>
            </a:r>
            <a:r>
              <a:rPr lang="en-US" sz="3200" dirty="0">
                <a:solidFill>
                  <a:srgbClr val="C00000"/>
                </a:solidFill>
                <a:latin typeface="Calibri"/>
              </a:rPr>
              <a:t>red dots </a:t>
            </a:r>
            <a:r>
              <a:rPr lang="en-US" sz="3200" dirty="0">
                <a:solidFill>
                  <a:srgbClr val="000000">
                    <a:alpha val="100000"/>
                  </a:srgbClr>
                </a:solidFill>
                <a:latin typeface="Calibri"/>
              </a:rPr>
              <a:t>represent the </a:t>
            </a:r>
            <a:r>
              <a:rPr lang="en-US" sz="3600" b="1" dirty="0">
                <a:solidFill>
                  <a:srgbClr val="FF0000"/>
                </a:solidFill>
                <a:latin typeface="Calibri"/>
              </a:rPr>
              <a:t>non-dominated products</a:t>
            </a:r>
            <a:r>
              <a:rPr lang="en-US" sz="3200" dirty="0">
                <a:solidFill>
                  <a:srgbClr val="000000">
                    <a:alpha val="100000"/>
                  </a:srgbClr>
                </a:solidFill>
                <a:latin typeface="Calibri"/>
              </a:rPr>
              <a:t>, that is, the products for which there exists no alternative that provides at the same time higher market shares and higher weighted revenue. The labels next to them indicate their index in the table below.</a:t>
            </a:r>
          </a:p>
          <a:p>
            <a:pPr marL="238125" indent="-238125">
              <a:buClr>
                <a:srgbClr val="000000">
                  <a:alpha val="100000"/>
                </a:srgbClr>
              </a:buClr>
              <a:buFont typeface="Calibri"/>
              <a:buChar char="•"/>
            </a:pPr>
            <a:r>
              <a:rPr lang="en-US" sz="3200" dirty="0">
                <a:solidFill>
                  <a:srgbClr val="000000">
                    <a:alpha val="100000"/>
                  </a:srgbClr>
                </a:solidFill>
                <a:latin typeface="Calibri"/>
              </a:rPr>
              <a:t>The grey dots represent dominated products.</a:t>
            </a:r>
          </a:p>
          <a:p>
            <a:pPr marL="238125" indent="-238125">
              <a:buClr>
                <a:srgbClr val="000000">
                  <a:alpha val="100000"/>
                </a:srgbClr>
              </a:buClr>
              <a:buFont typeface="Calibri"/>
              <a:buChar char="•"/>
            </a:pPr>
            <a:r>
              <a:rPr lang="en-US" sz="3200" dirty="0">
                <a:solidFill>
                  <a:srgbClr val="000000">
                    <a:alpha val="100000"/>
                  </a:srgbClr>
                </a:solidFill>
                <a:latin typeface="Calibri"/>
              </a:rPr>
              <a:t>The </a:t>
            </a:r>
            <a:r>
              <a:rPr lang="en-US" sz="3200" b="1" dirty="0">
                <a:solidFill>
                  <a:srgbClr val="C00000"/>
                </a:solidFill>
                <a:latin typeface="Calibri"/>
              </a:rPr>
              <a:t>red line represents the Pareto frontier</a:t>
            </a:r>
            <a:r>
              <a:rPr lang="en-US" sz="3200" dirty="0">
                <a:solidFill>
                  <a:srgbClr val="000000">
                    <a:alpha val="100000"/>
                  </a:srgbClr>
                </a:solidFill>
                <a:latin typeface="Calibri"/>
              </a:rPr>
              <a:t>, linking all </a:t>
            </a:r>
            <a:r>
              <a:rPr lang="en-US" sz="4000" dirty="0">
                <a:solidFill>
                  <a:srgbClr val="FF0000"/>
                </a:solidFill>
                <a:latin typeface="Calibri"/>
              </a:rPr>
              <a:t>non-dominated products</a:t>
            </a:r>
            <a:r>
              <a:rPr lang="en-US" sz="3200" dirty="0">
                <a:solidFill>
                  <a:srgbClr val="000000">
                    <a:alpha val="100000"/>
                  </a:srgbClr>
                </a:solidFill>
                <a:latin typeface="Calibri"/>
              </a:rPr>
              <a:t> together. (</a:t>
            </a:r>
            <a:r>
              <a:rPr lang="zh-TW" altLang="en-US" sz="3200" dirty="0">
                <a:solidFill>
                  <a:srgbClr val="000000">
                    <a:alpha val="100000"/>
                  </a:srgbClr>
                </a:solidFill>
                <a:latin typeface="Calibri"/>
              </a:rPr>
              <a:t>不是</a:t>
            </a:r>
            <a:r>
              <a:rPr lang="zh-TW" altLang="en-US" sz="3200" b="1" dirty="0">
                <a:solidFill>
                  <a:srgbClr val="000000">
                    <a:alpha val="100000"/>
                  </a:srgbClr>
                </a:solidFill>
                <a:latin typeface="Calibri"/>
              </a:rPr>
              <a:t>最佳解</a:t>
            </a:r>
            <a:r>
              <a:rPr lang="en-US" altLang="zh-TW" sz="3200" dirty="0">
                <a:solidFill>
                  <a:srgbClr val="000000">
                    <a:alpha val="100000"/>
                  </a:srgbClr>
                </a:solidFill>
                <a:latin typeface="Calibri"/>
              </a:rPr>
              <a:t>, </a:t>
            </a:r>
            <a:r>
              <a:rPr lang="zh-TW" altLang="en-US" sz="3200" dirty="0">
                <a:solidFill>
                  <a:srgbClr val="000000">
                    <a:alpha val="100000"/>
                  </a:srgbClr>
                </a:solidFill>
                <a:latin typeface="Calibri"/>
              </a:rPr>
              <a:t>但是也沒有產品在各方面都贏過我。</a:t>
            </a:r>
            <a:r>
              <a:rPr lang="en-US" altLang="zh-TW" sz="3200" dirty="0">
                <a:solidFill>
                  <a:srgbClr val="000000">
                    <a:alpha val="100000"/>
                  </a:srgbClr>
                </a:solidFill>
                <a:latin typeface="Calibri"/>
              </a:rPr>
              <a:t>)  </a:t>
            </a:r>
            <a:r>
              <a:rPr lang="zh-TW" altLang="en-US" sz="3200" b="1" dirty="0">
                <a:solidFill>
                  <a:srgbClr val="000000">
                    <a:alpha val="100000"/>
                  </a:srgbClr>
                </a:solidFill>
                <a:latin typeface="Calibri"/>
              </a:rPr>
              <a:t>最佳解</a:t>
            </a:r>
            <a:r>
              <a:rPr lang="en-US" altLang="zh-TW" sz="3200" dirty="0">
                <a:solidFill>
                  <a:srgbClr val="000000">
                    <a:alpha val="100000"/>
                  </a:srgbClr>
                </a:solidFill>
                <a:latin typeface="Calibri"/>
                <a:sym typeface="Wingdings" panose="05000000000000000000" pitchFamily="2" charset="2"/>
              </a:rPr>
              <a:t> </a:t>
            </a:r>
            <a:r>
              <a:rPr lang="zh-TW" altLang="en-US" sz="3200" dirty="0">
                <a:solidFill>
                  <a:srgbClr val="000000">
                    <a:alpha val="100000"/>
                  </a:srgbClr>
                </a:solidFill>
                <a:latin typeface="Calibri"/>
              </a:rPr>
              <a:t>各方面都勝出。</a:t>
            </a:r>
            <a:endParaRPr lang="en-US" sz="3200" dirty="0">
              <a:solidFill>
                <a:srgbClr val="000000">
                  <a:alpha val="100000"/>
                </a:srgbClr>
              </a:solidFill>
              <a:latin typeface="Calibri"/>
            </a:endParaRPr>
          </a:p>
        </p:txBody>
      </p:sp>
      <p:sp>
        <p:nvSpPr>
          <p:cNvPr id="4" name="TextBox 3"/>
          <p:cNvSpPr txBox="1"/>
          <p:nvPr/>
        </p:nvSpPr>
        <p:spPr>
          <a:xfrm>
            <a:off x="2143125" y="6381750"/>
            <a:ext cx="7620000" cy="381000"/>
          </a:xfrm>
          <a:prstGeom prst="rect">
            <a:avLst/>
          </a:prstGeom>
          <a:noFill/>
        </p:spPr>
        <p:txBody>
          <a:bodyPr lIns="91440" tIns="45720" rIns="91440" bIns="45720" rtlCol="0">
            <a:spAutoFit/>
          </a:bodyPr>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914401" y="1"/>
            <a:ext cx="7620000" cy="523220"/>
          </a:xfrm>
          <a:prstGeom prst="rect">
            <a:avLst/>
          </a:prstGeom>
          <a:noFill/>
        </p:spPr>
        <p:txBody>
          <a:bodyPr lIns="91440" tIns="45720" rIns="91440" bIns="45720" rtlCol="0">
            <a:spAutoFit/>
          </a:bodyPr>
          <a:lstStyle>
            <a:defPPr>
              <a:defRPr lang="en-US"/>
            </a:defPPr>
            <a:lvl1pPr>
              <a:defRPr sz="2800" b="1">
                <a:solidFill>
                  <a:srgbClr val="205564">
                    <a:alpha val="100000"/>
                  </a:srgbClr>
                </a:solidFill>
                <a:latin typeface="Cambria"/>
              </a:defRPr>
            </a:lvl1pPr>
          </a:lstStyle>
          <a:p>
            <a:r>
              <a:rPr lang="en-US"/>
              <a:t>Pareto frontier </a:t>
            </a:r>
            <a:r>
              <a:rPr lang="zh-TW" altLang="en-US"/>
              <a:t>帕累托边界</a:t>
            </a:r>
            <a:r>
              <a:rPr lang="en-US"/>
              <a:t> </a:t>
            </a:r>
            <a:endParaRPr lang="en-US" dirty="0"/>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areto frontier" descr="Pareto frontier"/>
          <p:cNvPicPr>
            <a:picLocks noChangeAspect="1"/>
          </p:cNvPicPr>
          <p:nvPr/>
        </p:nvPicPr>
        <p:blipFill>
          <a:blip r:embed="rId3"/>
          <a:stretch>
            <a:fillRect/>
          </a:stretch>
        </p:blipFill>
        <p:spPr>
          <a:xfrm>
            <a:off x="589026" y="606233"/>
            <a:ext cx="6915150" cy="4939393"/>
          </a:xfrm>
          <a:prstGeom prst="rect">
            <a:avLst/>
          </a:prstGeom>
        </p:spPr>
      </p:pic>
      <p:sp>
        <p:nvSpPr>
          <p:cNvPr id="5" name="TextBox 4"/>
          <p:cNvSpPr txBox="1"/>
          <p:nvPr/>
        </p:nvSpPr>
        <p:spPr>
          <a:xfrm>
            <a:off x="0" y="5714998"/>
            <a:ext cx="7267576" cy="1138773"/>
          </a:xfrm>
          <a:prstGeom prst="rect">
            <a:avLst/>
          </a:prstGeom>
          <a:solidFill>
            <a:schemeClr val="bg1"/>
          </a:solidFill>
        </p:spPr>
        <p:txBody>
          <a:bodyPr wrap="square" lIns="91440" tIns="45720" rIns="91440" bIns="45720" rtlCol="0">
            <a:spAutoFit/>
          </a:bodyPr>
          <a:lstStyle/>
          <a:p>
            <a:r>
              <a:rPr lang="en-US" sz="2800" b="1" dirty="0">
                <a:solidFill>
                  <a:srgbClr val="000000">
                    <a:alpha val="100000"/>
                  </a:srgbClr>
                </a:solidFill>
                <a:latin typeface="Calibri"/>
                <a:hlinkClick r:id="rId4"/>
              </a:rPr>
              <a:t>Non-dominated products</a:t>
            </a:r>
            <a:r>
              <a:rPr lang="en-US" sz="2800" b="1" dirty="0">
                <a:solidFill>
                  <a:srgbClr val="000000">
                    <a:alpha val="100000"/>
                  </a:srgbClr>
                </a:solidFill>
                <a:latin typeface="Calibri"/>
              </a:rPr>
              <a:t> </a:t>
            </a:r>
            <a:r>
              <a:rPr lang="en-US" sz="2000" b="1" dirty="0">
                <a:solidFill>
                  <a:srgbClr val="000000">
                    <a:alpha val="100000"/>
                  </a:srgbClr>
                </a:solidFill>
                <a:latin typeface="Calibri"/>
              </a:rPr>
              <a:t>(in terms of market shares and weighted revenue) are in red, dominated products are in gray, and the red line represents the Pareto frontier.</a:t>
            </a:r>
          </a:p>
        </p:txBody>
      </p:sp>
      <p:sp>
        <p:nvSpPr>
          <p:cNvPr id="8" name="TextBox 7">
            <a:extLst>
              <a:ext uri="{FF2B5EF4-FFF2-40B4-BE49-F238E27FC236}">
                <a16:creationId xmlns:a16="http://schemas.microsoft.com/office/drawing/2014/main" id="{15582962-08FF-48E0-B8F3-ED845A9DF096}"/>
              </a:ext>
            </a:extLst>
          </p:cNvPr>
          <p:cNvSpPr txBox="1"/>
          <p:nvPr/>
        </p:nvSpPr>
        <p:spPr>
          <a:xfrm>
            <a:off x="7467600" y="261611"/>
            <a:ext cx="4800600" cy="6370975"/>
          </a:xfrm>
          <a:prstGeom prst="rect">
            <a:avLst/>
          </a:prstGeom>
          <a:solidFill>
            <a:schemeClr val="bg1"/>
          </a:solidFill>
        </p:spPr>
        <p:txBody>
          <a:bodyPr wrap="square">
            <a:spAutoFit/>
          </a:bodyPr>
          <a:lstStyle/>
          <a:p>
            <a:r>
              <a:rPr lang="zh-CN" altLang="en-US" sz="2400" dirty="0"/>
              <a:t>帕累托最优是指资源分配的一种理想状态。給固有的一群人和可分配的资源，如果从一种分配状态到另一种状态的变化中，在没有使任何人情况变坏的前提下，使得至少一个人变得更好，这就是帕累托改善。帕累托最適的狀態就是不可能再有更多的帕雷托改善的狀態；换句话说，不可能在不使任何其他人受損的情況下再改善某些人的情況。</a:t>
            </a:r>
            <a:endParaRPr lang="en-US" altLang="zh-CN" sz="2400" dirty="0"/>
          </a:p>
          <a:p>
            <a:endParaRPr lang="en-US" sz="2400" dirty="0"/>
          </a:p>
          <a:p>
            <a:r>
              <a:rPr lang="zh-CN" altLang="en-US" sz="2400" b="0" i="0" dirty="0">
                <a:solidFill>
                  <a:srgbClr val="333333"/>
                </a:solidFill>
                <a:effectLst/>
                <a:latin typeface="Arial" panose="020B0604020202020204" pitchFamily="34" charset="0"/>
              </a:rPr>
              <a:t>产品混合最优：经济体产出产品的组合必须反映</a:t>
            </a:r>
            <a:r>
              <a:rPr lang="zh-CN" altLang="en-US" sz="2400" b="0" i="0" u="none" strike="noStrike" dirty="0">
                <a:solidFill>
                  <a:srgbClr val="2153B0"/>
                </a:solidFill>
                <a:effectLst/>
                <a:latin typeface="Arial" panose="020B0604020202020204" pitchFamily="34" charset="0"/>
                <a:hlinkClick r:id="rId5" tooltip="消费者的偏好"/>
              </a:rPr>
              <a:t>消费者的偏好</a:t>
            </a:r>
            <a:r>
              <a:rPr lang="zh-CN" altLang="en-US" sz="2400" b="0" i="0" dirty="0">
                <a:solidFill>
                  <a:srgbClr val="333333"/>
                </a:solidFill>
                <a:effectLst/>
                <a:latin typeface="Arial" panose="020B0604020202020204" pitchFamily="34" charset="0"/>
              </a:rPr>
              <a:t>。此时任意两种商品之间的边际替代率必须与任何生产者在这两种商品之间的</a:t>
            </a:r>
            <a:r>
              <a:rPr lang="zh-CN" altLang="en-US" sz="2400" b="0" i="0" u="none" strike="noStrike" dirty="0">
                <a:solidFill>
                  <a:srgbClr val="2153B0"/>
                </a:solidFill>
                <a:effectLst/>
                <a:latin typeface="Arial" panose="020B0604020202020204" pitchFamily="34" charset="0"/>
                <a:hlinkClick r:id="rId6" tooltip="边际产品转换率"/>
              </a:rPr>
              <a:t>边际产品转换率</a:t>
            </a:r>
            <a:r>
              <a:rPr lang="zh-CN" altLang="en-US" sz="2400" b="0" i="0" dirty="0">
                <a:solidFill>
                  <a:srgbClr val="333333"/>
                </a:solidFill>
                <a:effectLst/>
                <a:latin typeface="Arial" panose="020B0604020202020204" pitchFamily="34" charset="0"/>
              </a:rPr>
              <a:t>相同。</a:t>
            </a:r>
          </a:p>
          <a:p>
            <a:endParaRPr lang="en-US" sz="2400" dirty="0"/>
          </a:p>
        </p:txBody>
      </p:sp>
      <p:sp>
        <p:nvSpPr>
          <p:cNvPr id="10" name="TextBox 9">
            <a:extLst>
              <a:ext uri="{FF2B5EF4-FFF2-40B4-BE49-F238E27FC236}">
                <a16:creationId xmlns:a16="http://schemas.microsoft.com/office/drawing/2014/main" id="{F8CCFF18-03AD-4FFD-A27A-69F80ED41C29}"/>
              </a:ext>
            </a:extLst>
          </p:cNvPr>
          <p:cNvSpPr txBox="1"/>
          <p:nvPr/>
        </p:nvSpPr>
        <p:spPr>
          <a:xfrm>
            <a:off x="1088234" y="1281894"/>
            <a:ext cx="4245766" cy="1631216"/>
          </a:xfrm>
          <a:prstGeom prst="rect">
            <a:avLst/>
          </a:prstGeom>
          <a:noFill/>
        </p:spPr>
        <p:txBody>
          <a:bodyPr wrap="square">
            <a:spAutoFit/>
          </a:bodyPr>
          <a:lstStyle/>
          <a:p>
            <a:r>
              <a:rPr lang="zh-TW" altLang="en-US" sz="2000" b="1" i="0" dirty="0">
                <a:solidFill>
                  <a:srgbClr val="202122"/>
                </a:solidFill>
                <a:effectLst/>
                <a:latin typeface="Arial" panose="020B0604020202020204" pitchFamily="34" charset="0"/>
              </a:rPr>
              <a:t>帕累托边界 </a:t>
            </a:r>
            <a:r>
              <a:rPr lang="en-US" sz="2000" b="1" i="0" dirty="0">
                <a:solidFill>
                  <a:srgbClr val="202122"/>
                </a:solidFill>
                <a:effectLst/>
                <a:latin typeface="Arial" panose="020B0604020202020204" pitchFamily="34" charset="0"/>
              </a:rPr>
              <a:t>Pareto frontier </a:t>
            </a:r>
            <a:r>
              <a:rPr lang="zh-TW" altLang="en-US" sz="2000" b="0" i="0" dirty="0">
                <a:solidFill>
                  <a:srgbClr val="202122"/>
                </a:solidFill>
                <a:effectLst/>
                <a:latin typeface="Arial" panose="020B0604020202020204" pitchFamily="34" charset="0"/>
              </a:rPr>
              <a:t>是所有帕累托有效分配的集合，按惯例以图表形式表示它。它也被称为</a:t>
            </a:r>
            <a:endParaRPr lang="en-US" altLang="zh-TW" sz="2000" b="0" i="0" dirty="0">
              <a:solidFill>
                <a:srgbClr val="202122"/>
              </a:solidFill>
              <a:effectLst/>
              <a:latin typeface="Arial" panose="020B0604020202020204" pitchFamily="34" charset="0"/>
            </a:endParaRPr>
          </a:p>
          <a:p>
            <a:r>
              <a:rPr lang="zh-TW" altLang="en-US" sz="2000" b="1" i="0" dirty="0">
                <a:solidFill>
                  <a:srgbClr val="202122"/>
                </a:solidFill>
                <a:effectLst/>
                <a:latin typeface="Arial" panose="020B0604020202020204" pitchFamily="34" charset="0"/>
              </a:rPr>
              <a:t>帕累托前沿 </a:t>
            </a:r>
            <a:r>
              <a:rPr lang="en-US" sz="2000" b="1" i="0" dirty="0">
                <a:solidFill>
                  <a:srgbClr val="202122"/>
                </a:solidFill>
                <a:effectLst/>
                <a:latin typeface="Arial" panose="020B0604020202020204" pitchFamily="34" charset="0"/>
              </a:rPr>
              <a:t>Pareto front </a:t>
            </a:r>
            <a:r>
              <a:rPr lang="zh-TW" altLang="en-US" sz="2000" b="0" i="0" dirty="0">
                <a:solidFill>
                  <a:srgbClr val="202122"/>
                </a:solidFill>
                <a:effectLst/>
                <a:latin typeface="Arial" panose="020B0604020202020204" pitchFamily="34" charset="0"/>
              </a:rPr>
              <a:t>或</a:t>
            </a:r>
            <a:endParaRPr lang="en-US" altLang="zh-TW" sz="2000" b="0" i="0" dirty="0">
              <a:solidFill>
                <a:srgbClr val="202122"/>
              </a:solidFill>
              <a:effectLst/>
              <a:latin typeface="Arial" panose="020B0604020202020204" pitchFamily="34" charset="0"/>
            </a:endParaRPr>
          </a:p>
          <a:p>
            <a:r>
              <a:rPr lang="zh-TW" altLang="en-US" sz="2000" b="1" i="0" dirty="0">
                <a:solidFill>
                  <a:srgbClr val="202122"/>
                </a:solidFill>
                <a:effectLst/>
                <a:latin typeface="Arial" panose="020B0604020202020204" pitchFamily="34" charset="0"/>
              </a:rPr>
              <a:t>帕累托集 </a:t>
            </a:r>
            <a:r>
              <a:rPr lang="en-US" sz="2000" b="1" i="0" dirty="0">
                <a:solidFill>
                  <a:srgbClr val="202122"/>
                </a:solidFill>
                <a:effectLst/>
                <a:latin typeface="Arial" panose="020B0604020202020204" pitchFamily="34" charset="0"/>
              </a:rPr>
              <a:t>Pareto set </a:t>
            </a:r>
            <a:r>
              <a:rPr lang="en-US" sz="2000" b="0" i="0" dirty="0">
                <a:solidFill>
                  <a:srgbClr val="202122"/>
                </a:solidFill>
                <a:effectLst/>
                <a:latin typeface="Arial" panose="020B0604020202020204" pitchFamily="34" charset="0"/>
              </a:rPr>
              <a:t>。 (</a:t>
            </a:r>
            <a:r>
              <a:rPr lang="en-US" sz="2000" b="0" i="0" dirty="0">
                <a:solidFill>
                  <a:srgbClr val="202122"/>
                </a:solidFill>
                <a:effectLst/>
                <a:latin typeface="Arial" panose="020B0604020202020204" pitchFamily="34" charset="0"/>
                <a:hlinkClick r:id="rId7"/>
              </a:rPr>
              <a:t>link</a:t>
            </a:r>
            <a:r>
              <a:rPr lang="en-US" sz="2000" b="0" i="0" dirty="0">
                <a:solidFill>
                  <a:srgbClr val="202122"/>
                </a:solidFill>
                <a:effectLst/>
                <a:latin typeface="Arial" panose="020B0604020202020204" pitchFamily="34" charset="0"/>
              </a:rPr>
              <a:t>)</a:t>
            </a:r>
            <a:endParaRPr lang="en-US" sz="2000" dirty="0"/>
          </a:p>
        </p:txBody>
      </p:sp>
      <p:sp>
        <p:nvSpPr>
          <p:cNvPr id="12" name="TextBox 11">
            <a:extLst>
              <a:ext uri="{FF2B5EF4-FFF2-40B4-BE49-F238E27FC236}">
                <a16:creationId xmlns:a16="http://schemas.microsoft.com/office/drawing/2014/main" id="{01654587-98DC-4A86-8805-055A8388E908}"/>
              </a:ext>
            </a:extLst>
          </p:cNvPr>
          <p:cNvSpPr txBox="1"/>
          <p:nvPr/>
        </p:nvSpPr>
        <p:spPr>
          <a:xfrm>
            <a:off x="5126735" y="4923061"/>
            <a:ext cx="2849881" cy="369332"/>
          </a:xfrm>
          <a:prstGeom prst="rect">
            <a:avLst/>
          </a:prstGeom>
          <a:noFill/>
        </p:spPr>
        <p:txBody>
          <a:bodyPr wrap="square" rtlCol="0">
            <a:spAutoFit/>
          </a:bodyPr>
          <a:lstStyle/>
          <a:p>
            <a:r>
              <a:rPr lang="en-US" dirty="0"/>
              <a:t>Weighted revenue</a:t>
            </a:r>
          </a:p>
        </p:txBody>
      </p:sp>
      <p:sp>
        <p:nvSpPr>
          <p:cNvPr id="13" name="TextBox 12">
            <a:extLst>
              <a:ext uri="{FF2B5EF4-FFF2-40B4-BE49-F238E27FC236}">
                <a16:creationId xmlns:a16="http://schemas.microsoft.com/office/drawing/2014/main" id="{5E32E989-5A6F-4586-BFCB-FA70F096EE90}"/>
              </a:ext>
            </a:extLst>
          </p:cNvPr>
          <p:cNvSpPr txBox="1"/>
          <p:nvPr/>
        </p:nvSpPr>
        <p:spPr>
          <a:xfrm rot="16200000">
            <a:off x="-1067963" y="2800849"/>
            <a:ext cx="2849881" cy="369332"/>
          </a:xfrm>
          <a:prstGeom prst="rect">
            <a:avLst/>
          </a:prstGeom>
          <a:noFill/>
        </p:spPr>
        <p:txBody>
          <a:bodyPr wrap="square" rtlCol="0">
            <a:spAutoFit/>
          </a:bodyPr>
          <a:lstStyle/>
          <a:p>
            <a:r>
              <a:rPr lang="en-US" dirty="0"/>
              <a:t>Market share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091488"/>
          <a:chOff x="619125" y="0"/>
          <a:chExt cx="8382000" cy="8091488"/>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r>
              <a:rPr lang="en-US" sz="2800" b="1" dirty="0">
                <a:solidFill>
                  <a:srgbClr val="205564">
                    <a:alpha val="100000"/>
                  </a:srgbClr>
                </a:solidFill>
                <a:latin typeface="Cambria"/>
              </a:rPr>
              <a:t>Simulation results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graphicFrame>
        <p:nvGraphicFramePr>
          <p:cNvPr id="4" name="Table 3"/>
          <p:cNvGraphicFramePr>
            <a:graphicFrameLocks noGrp="1"/>
          </p:cNvGraphicFramePr>
          <p:nvPr>
            <p:extLst>
              <p:ext uri="{D42A27DB-BD31-4B8C-83A1-F6EECF244321}">
                <p14:modId xmlns:p14="http://schemas.microsoft.com/office/powerpoint/2010/main" val="2192746074"/>
              </p:ext>
            </p:extLst>
          </p:nvPr>
        </p:nvGraphicFramePr>
        <p:xfrm>
          <a:off x="200024" y="1315264"/>
          <a:ext cx="11763376" cy="3048000"/>
        </p:xfrm>
        <a:graphic>
          <a:graphicData uri="http://schemas.openxmlformats.org/drawingml/2006/table">
            <a:tbl>
              <a:tblPr firstRow="1" bandRow="1"/>
              <a:tblGrid>
                <a:gridCol w="2604748">
                  <a:extLst>
                    <a:ext uri="{9D8B030D-6E8A-4147-A177-3AD203B41FA5}">
                      <a16:colId xmlns:a16="http://schemas.microsoft.com/office/drawing/2014/main" val="20000"/>
                    </a:ext>
                  </a:extLst>
                </a:gridCol>
                <a:gridCol w="2268651">
                  <a:extLst>
                    <a:ext uri="{9D8B030D-6E8A-4147-A177-3AD203B41FA5}">
                      <a16:colId xmlns:a16="http://schemas.microsoft.com/office/drawing/2014/main" val="20001"/>
                    </a:ext>
                  </a:extLst>
                </a:gridCol>
                <a:gridCol w="2412305">
                  <a:extLst>
                    <a:ext uri="{9D8B030D-6E8A-4147-A177-3AD203B41FA5}">
                      <a16:colId xmlns:a16="http://schemas.microsoft.com/office/drawing/2014/main" val="20002"/>
                    </a:ext>
                  </a:extLst>
                </a:gridCol>
                <a:gridCol w="1704877">
                  <a:extLst>
                    <a:ext uri="{9D8B030D-6E8A-4147-A177-3AD203B41FA5}">
                      <a16:colId xmlns:a16="http://schemas.microsoft.com/office/drawing/2014/main" val="20003"/>
                    </a:ext>
                  </a:extLst>
                </a:gridCol>
                <a:gridCol w="1176338">
                  <a:extLst>
                    <a:ext uri="{9D8B030D-6E8A-4147-A177-3AD203B41FA5}">
                      <a16:colId xmlns:a16="http://schemas.microsoft.com/office/drawing/2014/main" val="20004"/>
                    </a:ext>
                  </a:extLst>
                </a:gridCol>
                <a:gridCol w="1596457">
                  <a:extLst>
                    <a:ext uri="{9D8B030D-6E8A-4147-A177-3AD203B41FA5}">
                      <a16:colId xmlns:a16="http://schemas.microsoft.com/office/drawing/2014/main" val="20005"/>
                    </a:ext>
                  </a:extLst>
                </a:gridCol>
              </a:tblGrid>
              <a:tr h="803700">
                <a:tc>
                  <a:txBody>
                    <a:bodyPr/>
                    <a:lstStyle/>
                    <a:p>
                      <a:pPr marL="19050" marR="19050" lvl="0" indent="0" algn="l" fontAlgn="ctr">
                        <a:lnSpc>
                          <a:spcPct val="100000"/>
                        </a:lnSpc>
                      </a:pPr>
                      <a:endParaRPr sz="32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dirty="0">
                          <a:solidFill>
                            <a:srgbClr val="000000">
                              <a:alpha val="100000"/>
                            </a:srgbClr>
                          </a:solidFill>
                          <a:latin typeface="Calibri"/>
                        </a:rPr>
                        <a:t>Office </a:t>
                      </a:r>
                    </a:p>
                    <a:p>
                      <a:pPr marL="0" marR="0" lvl="0" indent="0" algn="ctr" fontAlgn="ctr">
                        <a:lnSpc>
                          <a:spcPct val="100000"/>
                        </a:lnSpc>
                      </a:pPr>
                      <a:r>
                        <a:rPr lang="en-US" sz="2000" b="1" u="none" spc="0" dirty="0">
                          <a:solidFill>
                            <a:srgbClr val="000000">
                              <a:alpha val="100000"/>
                            </a:srgbClr>
                          </a:solidFill>
                          <a:latin typeface="Calibri"/>
                        </a:rPr>
                        <a:t>Equipment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dirty="0">
                          <a:solidFill>
                            <a:srgbClr val="000000">
                              <a:alpha val="100000"/>
                            </a:srgbClr>
                          </a:solidFill>
                          <a:latin typeface="Calibri"/>
                        </a:rPr>
                        <a:t>Department </a:t>
                      </a:r>
                    </a:p>
                    <a:p>
                      <a:pPr marL="0" marR="0" lvl="0" indent="0" algn="ctr" fontAlgn="ctr">
                        <a:lnSpc>
                          <a:spcPct val="100000"/>
                        </a:lnSpc>
                      </a:pPr>
                      <a:r>
                        <a:rPr lang="en-US" sz="2000" b="1" u="none" spc="0" dirty="0">
                          <a:solidFill>
                            <a:srgbClr val="000000">
                              <a:alpha val="100000"/>
                            </a:srgbClr>
                          </a:solidFill>
                          <a:latin typeface="Calibri"/>
                        </a:rPr>
                        <a:t>Store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a:solidFill>
                            <a:srgbClr val="000000">
                              <a:alpha val="100000"/>
                            </a:srgbClr>
                          </a:solidFill>
                          <a:latin typeface="Calibri"/>
                        </a:rPr>
                        <a:t>Optimal product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dirty="0">
                          <a:solidFill>
                            <a:srgbClr val="000000">
                              <a:alpha val="100000"/>
                            </a:srgbClr>
                          </a:solidFill>
                          <a:latin typeface="Calibri"/>
                        </a:rPr>
                        <a:t>Revenue per unit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dirty="0">
                          <a:solidFill>
                            <a:srgbClr val="000000">
                              <a:alpha val="100000"/>
                            </a:srgbClr>
                          </a:solidFill>
                          <a:latin typeface="Calibri"/>
                        </a:rPr>
                        <a:t>Weighted revenue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561075">
                <a:tc>
                  <a:txBody>
                    <a:bodyPr/>
                    <a:lstStyle/>
                    <a:p>
                      <a:pPr marL="19050" marR="19050" lvl="0" indent="0" algn="l" fontAlgn="ctr">
                        <a:lnSpc>
                          <a:spcPct val="100000"/>
                        </a:lnSpc>
                      </a:pPr>
                      <a:r>
                        <a:rPr lang="en-US" sz="2400" b="1" u="none" spc="0" dirty="0">
                          <a:solidFill>
                            <a:srgbClr val="000000">
                              <a:alpha val="100000"/>
                            </a:srgbClr>
                          </a:solidFill>
                          <a:latin typeface="Calibri"/>
                        </a:rPr>
                        <a:t>Base predictions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78.8%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21.2%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N/A</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N/A</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N/A</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561075">
                <a:tc>
                  <a:txBody>
                    <a:bodyPr/>
                    <a:lstStyle/>
                    <a:p>
                      <a:pPr marL="19050" marR="19050" lvl="0" indent="0" algn="l" fontAlgn="ctr">
                        <a:lnSpc>
                          <a:spcPct val="100000"/>
                        </a:lnSpc>
                      </a:pPr>
                      <a:r>
                        <a:rPr lang="en-US" sz="1800" b="1" u="none" spc="0">
                          <a:solidFill>
                            <a:srgbClr val="000000">
                              <a:alpha val="100000"/>
                            </a:srgbClr>
                          </a:solidFill>
                          <a:latin typeface="Calibri"/>
                        </a:rPr>
                        <a:t>...with optimal product 1</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53.0%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14.2%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32.8%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b="1" u="none" spc="0" dirty="0">
                          <a:solidFill>
                            <a:srgbClr val="FF0000"/>
                          </a:solidFill>
                          <a:latin typeface="Calibri"/>
                        </a:rPr>
                        <a:t>$ 160.0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b="1" u="none" spc="0" dirty="0">
                          <a:solidFill>
                            <a:srgbClr val="FF0000"/>
                          </a:solidFill>
                          <a:latin typeface="Calibri"/>
                        </a:rPr>
                        <a:t>$ 52.4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561075">
                <a:tc>
                  <a:txBody>
                    <a:bodyPr/>
                    <a:lstStyle/>
                    <a:p>
                      <a:pPr marL="19050" marR="19050" lvl="0" indent="0" algn="l" fontAlgn="ctr">
                        <a:lnSpc>
                          <a:spcPct val="100000"/>
                        </a:lnSpc>
                      </a:pPr>
                      <a:r>
                        <a:rPr lang="en-US" sz="1800" b="1" u="none" spc="0">
                          <a:solidFill>
                            <a:srgbClr val="000000">
                              <a:alpha val="100000"/>
                            </a:srgbClr>
                          </a:solidFill>
                          <a:latin typeface="Calibri"/>
                        </a:rPr>
                        <a:t>...with optimal product 2</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47.3%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13.0%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39.7%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$ 130.0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$ 51.6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561075">
                <a:tc>
                  <a:txBody>
                    <a:bodyPr/>
                    <a:lstStyle/>
                    <a:p>
                      <a:pPr marL="19050" marR="19050" lvl="0" indent="0" algn="l" fontAlgn="ctr">
                        <a:lnSpc>
                          <a:spcPct val="100000"/>
                        </a:lnSpc>
                      </a:pPr>
                      <a:r>
                        <a:rPr lang="en-US" sz="1800" b="1" u="none" spc="0" dirty="0">
                          <a:solidFill>
                            <a:srgbClr val="000000">
                              <a:alpha val="100000"/>
                            </a:srgbClr>
                          </a:solidFill>
                          <a:latin typeface="Calibri"/>
                        </a:rPr>
                        <a:t>...with optimal product 3</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45.4%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12.3%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42.3%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$ 115.0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$ 48.6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239486" y="4706701"/>
            <a:ext cx="11952514" cy="1815882"/>
          </a:xfrm>
          <a:prstGeom prst="rect">
            <a:avLst/>
          </a:prstGeom>
          <a:noFill/>
        </p:spPr>
        <p:txBody>
          <a:bodyPr wrap="square" lIns="91440" tIns="45720" rIns="91440" bIns="45720" rtlCol="0">
            <a:spAutoFit/>
          </a:bodyPr>
          <a:lstStyle/>
          <a:p>
            <a:r>
              <a:rPr lang="en-US" sz="2800" b="1" dirty="0">
                <a:solidFill>
                  <a:srgbClr val="595959">
                    <a:alpha val="100000"/>
                  </a:srgbClr>
                </a:solidFill>
                <a:latin typeface="Calibri"/>
              </a:rPr>
              <a:t>Predicted market shares</a:t>
            </a:r>
            <a:r>
              <a:rPr lang="en-US" sz="2800" dirty="0">
                <a:solidFill>
                  <a:srgbClr val="595959">
                    <a:alpha val="100000"/>
                  </a:srgbClr>
                </a:solidFill>
                <a:latin typeface="Calibri"/>
              </a:rPr>
              <a:t>, </a:t>
            </a:r>
            <a:r>
              <a:rPr lang="en-US" sz="2800" b="1" dirty="0">
                <a:solidFill>
                  <a:srgbClr val="595959">
                    <a:alpha val="100000"/>
                  </a:srgbClr>
                </a:solidFill>
                <a:latin typeface="Calibri"/>
              </a:rPr>
              <a:t>revenue per unit</a:t>
            </a:r>
            <a:r>
              <a:rPr lang="en-US" sz="2800" dirty="0">
                <a:solidFill>
                  <a:srgbClr val="595959">
                    <a:alpha val="100000"/>
                  </a:srgbClr>
                </a:solidFill>
                <a:latin typeface="Calibri"/>
              </a:rPr>
              <a:t>, and </a:t>
            </a:r>
            <a:r>
              <a:rPr lang="en-US" sz="2800" b="1" dirty="0">
                <a:solidFill>
                  <a:srgbClr val="595959">
                    <a:alpha val="100000"/>
                  </a:srgbClr>
                </a:solidFill>
                <a:latin typeface="Calibri"/>
              </a:rPr>
              <a:t>weighted revenue </a:t>
            </a:r>
            <a:r>
              <a:rPr lang="en-US" sz="2800" dirty="0">
                <a:solidFill>
                  <a:srgbClr val="595959">
                    <a:alpha val="100000"/>
                  </a:srgbClr>
                </a:solidFill>
                <a:latin typeface="Calibri"/>
              </a:rPr>
              <a:t>(i.e., revenue per unit multiplied by predicted market shares) </a:t>
            </a:r>
            <a:r>
              <a:rPr lang="en-US" sz="2800" b="1" dirty="0">
                <a:solidFill>
                  <a:srgbClr val="595959">
                    <a:alpha val="100000"/>
                  </a:srgbClr>
                </a:solidFill>
                <a:latin typeface="Calibri"/>
              </a:rPr>
              <a:t>for each optimal product.</a:t>
            </a:r>
          </a:p>
          <a:p>
            <a:r>
              <a:rPr lang="en-US" sz="2800" b="1" dirty="0">
                <a:solidFill>
                  <a:srgbClr val="FF0000"/>
                </a:solidFill>
                <a:latin typeface="Calibri"/>
              </a:rPr>
              <a:t>If marketing share is more importance than revenue, we may choose optimal product 3. </a:t>
            </a:r>
          </a:p>
        </p:txBody>
      </p:sp>
      <p:sp>
        <p:nvSpPr>
          <p:cNvPr id="2" name="Rectangle: Rounded Corners 1">
            <a:extLst>
              <a:ext uri="{FF2B5EF4-FFF2-40B4-BE49-F238E27FC236}">
                <a16:creationId xmlns:a16="http://schemas.microsoft.com/office/drawing/2014/main" id="{BAB195D9-770D-41F6-993A-0D9D2C5301E4}"/>
              </a:ext>
            </a:extLst>
          </p:cNvPr>
          <p:cNvSpPr/>
          <p:nvPr/>
        </p:nvSpPr>
        <p:spPr bwMode="auto">
          <a:xfrm>
            <a:off x="3133725" y="1164321"/>
            <a:ext cx="5715000" cy="3352800"/>
          </a:xfrm>
          <a:prstGeom prst="roundRect">
            <a:avLst/>
          </a:prstGeom>
          <a:noFill/>
          <a:ln w="38100" cap="flat" cmpd="sng" algn="ctr">
            <a:solidFill>
              <a:schemeClr val="accent5">
                <a:lumMod val="50000"/>
              </a:schemeClr>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8" name="TextBox 7">
            <a:extLst>
              <a:ext uri="{FF2B5EF4-FFF2-40B4-BE49-F238E27FC236}">
                <a16:creationId xmlns:a16="http://schemas.microsoft.com/office/drawing/2014/main" id="{F6AA13EF-BB38-4C90-9155-1ECEFD3B6ED6}"/>
              </a:ext>
            </a:extLst>
          </p:cNvPr>
          <p:cNvSpPr txBox="1"/>
          <p:nvPr/>
        </p:nvSpPr>
        <p:spPr>
          <a:xfrm>
            <a:off x="4305300" y="796557"/>
            <a:ext cx="3429000" cy="461665"/>
          </a:xfrm>
          <a:prstGeom prst="rect">
            <a:avLst/>
          </a:prstGeom>
          <a:solidFill>
            <a:srgbClr val="FFFF00"/>
          </a:solidFill>
          <a:ln w="28575">
            <a:solidFill>
              <a:schemeClr val="accent1">
                <a:lumMod val="75000"/>
              </a:schemeClr>
            </a:solidFill>
          </a:ln>
        </p:spPr>
        <p:txBody>
          <a:bodyPr wrap="square">
            <a:spAutoFit/>
          </a:bodyPr>
          <a:lstStyle/>
          <a:p>
            <a:r>
              <a:rPr lang="en-US" sz="2400" b="1" dirty="0">
                <a:solidFill>
                  <a:srgbClr val="595959">
                    <a:alpha val="100000"/>
                  </a:srgbClr>
                </a:solidFill>
                <a:latin typeface="Calibri"/>
              </a:rPr>
              <a:t>Predicted market shares</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685800" y="0"/>
            <a:ext cx="91440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Predicted market shares ...with optimal product 1</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redicted market shares ...with optimal product 1" descr="Predicted market shares ...with optimal product 1"/>
          <p:cNvPicPr>
            <a:picLocks noChangeAspect="1"/>
          </p:cNvPicPr>
          <p:nvPr/>
        </p:nvPicPr>
        <p:blipFill>
          <a:blip r:embed="rId2"/>
          <a:stretch>
            <a:fillRect/>
          </a:stretch>
        </p:blipFill>
        <p:spPr>
          <a:xfrm>
            <a:off x="1981200" y="566166"/>
            <a:ext cx="8572500" cy="59817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762000" y="0"/>
            <a:ext cx="90678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Predicted market shares ...with optimal product 2</a:t>
            </a:r>
            <a:r>
              <a:rPr lang="en-US" sz="1000" dirty="0">
                <a:solidFill>
                  <a:srgbClr val="000000">
                    <a:alpha val="100000"/>
                  </a:srgbClr>
                </a:solidFill>
                <a:latin typeface="Calibri"/>
              </a:rPr>
              <a:t> </a:t>
            </a:r>
          </a:p>
        </p:txBody>
      </p:sp>
      <p:pic>
        <p:nvPicPr>
          <p:cNvPr id="4" name="Predicted market shares ...with optimal product 2" descr="Predicted market shares ...with optimal product 2"/>
          <p:cNvPicPr>
            <a:picLocks noChangeAspect="1"/>
          </p:cNvPicPr>
          <p:nvPr/>
        </p:nvPicPr>
        <p:blipFill>
          <a:blip r:embed="rId2"/>
          <a:stretch>
            <a:fillRect/>
          </a:stretch>
        </p:blipFill>
        <p:spPr>
          <a:xfrm>
            <a:off x="2047875" y="666750"/>
            <a:ext cx="8001000" cy="5715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152400" y="0"/>
            <a:ext cx="9677400" cy="523220"/>
          </a:xfrm>
          <a:prstGeom prst="rect">
            <a:avLst/>
          </a:prstGeom>
          <a:noFill/>
        </p:spPr>
        <p:txBody>
          <a:bodyPr wrap="square" lIns="91440" tIns="45720" rIns="91440" bIns="45720" rtlCol="0">
            <a:spAutoFit/>
          </a:bodyPr>
          <a:lstStyle/>
          <a:p>
            <a:r>
              <a:rPr lang="en-US" sz="2800" b="1" dirty="0">
                <a:solidFill>
                  <a:srgbClr val="205564">
                    <a:alpha val="100000"/>
                  </a:srgbClr>
                </a:solidFill>
                <a:latin typeface="Cambria"/>
              </a:rPr>
              <a:t>Predicted market shares ...with optimal product 3</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endParaRPr/>
          </a:p>
        </p:txBody>
      </p:sp>
      <p:pic>
        <p:nvPicPr>
          <p:cNvPr id="4" name="Predicted market shares ...with optimal product 3" descr="Predicted market shares ...with optimal product 3"/>
          <p:cNvPicPr>
            <a:picLocks noChangeAspect="1"/>
          </p:cNvPicPr>
          <p:nvPr/>
        </p:nvPicPr>
        <p:blipFill>
          <a:blip r:embed="rId2"/>
          <a:stretch>
            <a:fillRect/>
          </a:stretch>
        </p:blipFill>
        <p:spPr>
          <a:xfrm>
            <a:off x="2095500" y="611420"/>
            <a:ext cx="8001000" cy="5715000"/>
          </a:xfrm>
          <a:prstGeom prst="rect">
            <a:avLst/>
          </a:prstGeom>
        </p:spPr>
      </p:pic>
    </p:spTree>
  </p:cSld>
  <p:clrMapOvr>
    <a:masterClrMapping/>
  </p:clrMapOvr>
</p:sld>
</file>

<file path=ppt/theme/theme1.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1d_ME_BookBinders Case_v2</Template>
  <TotalTime>2649</TotalTime>
  <Words>3762</Words>
  <Application>Microsoft Office PowerPoint</Application>
  <PresentationFormat>Widescreen</PresentationFormat>
  <Paragraphs>823</Paragraphs>
  <Slides>38</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38</vt:i4>
      </vt:variant>
    </vt:vector>
  </HeadingPairs>
  <TitlesOfParts>
    <vt:vector size="51" baseType="lpstr">
      <vt:lpstr>-apple-system</vt:lpstr>
      <vt:lpstr>DengXian</vt:lpstr>
      <vt:lpstr>FranklinGothic-BookItalic</vt:lpstr>
      <vt:lpstr>Helvetica Neue</vt:lpstr>
      <vt:lpstr>OpenSans-Light</vt:lpstr>
      <vt:lpstr>Arial</vt:lpstr>
      <vt:lpstr>Arial</vt:lpstr>
      <vt:lpstr>Calibri</vt:lpstr>
      <vt:lpstr>Cambria</vt:lpstr>
      <vt:lpstr>Cambria Math</vt:lpstr>
      <vt:lpstr>Georgia</vt:lpstr>
      <vt:lpstr>Times New Roman</vt:lpstr>
      <vt:lpstr>Tutorial</vt:lpstr>
      <vt:lpstr>PowerPoint Presentation</vt:lpstr>
      <vt:lpstr>Steps in designing and executing a conjoint study.</vt:lpstr>
      <vt:lpstr>Conjoint Analysis Input Data: Conjoint design </vt:lpstr>
      <vt:lpstr>Conjoint Analysis Input Data: Profiles to be rated (short format) </vt:lpstr>
      <vt:lpstr>Conjoint Analysis Input Data: Profiles to be rated (short format) </vt:lpstr>
      <vt:lpstr>Conjoint Analysis Input Data: Profiles to be rated (long format) </vt:lpstr>
      <vt:lpstr>Conjoint ratings (long format)</vt:lpstr>
      <vt:lpstr>Select Data Blocks</vt:lpstr>
      <vt:lpstr>Conjoint Analysis Input Data: Conjoint design restriction </vt:lpstr>
      <vt:lpstr>Incremental Revenue</vt:lpstr>
      <vt:lpstr>Existing Competitors </vt:lpstr>
      <vt:lpstr>Conjoint Analysis: Create Templates </vt:lpstr>
      <vt:lpstr>Step 1: Create Conjoint Design Template </vt:lpstr>
      <vt:lpstr>Templates Created in 2 Steps</vt:lpstr>
      <vt:lpstr>Create Additional Templates for Simulation Purpose based on  Conjoint Design &amp; Preference Part-worths (屬性水平偏好,  效用函數) </vt:lpstr>
      <vt:lpstr>Conduct Conjoint Analysis and Run the Simulation: OfficeStar</vt:lpstr>
      <vt:lpstr>PowerPoint Presentation</vt:lpstr>
      <vt:lpstr>PowerPoint Presentation</vt:lpstr>
      <vt:lpstr>Preference Partworths </vt:lpstr>
      <vt:lpstr>Attribute importance</vt:lpstr>
      <vt:lpstr>Preference partworths (excerpt) Derived from Respondents' ratings of profiles</vt:lpstr>
      <vt:lpstr>PowerPoint Presentation</vt:lpstr>
      <vt:lpstr>PowerPoint Presentation</vt:lpstr>
      <vt:lpstr>PowerPoint Presentation</vt:lpstr>
      <vt:lpstr>Decision Rule to Be Used in the Analysis</vt:lpstr>
      <vt:lpstr>PowerPoint Presentation</vt:lpstr>
      <vt:lpstr>PowerPoint Presentation</vt:lpstr>
      <vt:lpstr>PowerPoint Presentation</vt:lpstr>
      <vt:lpstr>PowerPoint Presentation</vt:lpstr>
      <vt:lpstr>PowerPoint Presentation</vt:lpstr>
      <vt:lpstr>多目标优化问题（Multi-Objective Optimization, MOO）</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subject/>
  <dc:creator>Unknown Creator</dc:creator>
  <cp:keywords/>
  <dc:description/>
  <cp:lastModifiedBy>Chen, Minder</cp:lastModifiedBy>
  <cp:revision>16</cp:revision>
  <dcterms:created xsi:type="dcterms:W3CDTF">2022-02-19T18:19:50Z</dcterms:created>
  <dcterms:modified xsi:type="dcterms:W3CDTF">2022-03-30T11:30:23Z</dcterms:modified>
  <cp:category/>
</cp:coreProperties>
</file>